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82" r:id="rId2"/>
    <p:sldId id="261" r:id="rId3"/>
    <p:sldId id="257" r:id="rId4"/>
    <p:sldId id="258" r:id="rId5"/>
    <p:sldId id="266" r:id="rId6"/>
    <p:sldId id="259" r:id="rId7"/>
    <p:sldId id="277" r:id="rId8"/>
    <p:sldId id="278" r:id="rId9"/>
    <p:sldId id="285" r:id="rId10"/>
    <p:sldId id="284" r:id="rId11"/>
    <p:sldId id="272" r:id="rId12"/>
    <p:sldId id="267" r:id="rId13"/>
    <p:sldId id="260" r:id="rId14"/>
    <p:sldId id="262" r:id="rId15"/>
    <p:sldId id="263" r:id="rId16"/>
    <p:sldId id="264" r:id="rId17"/>
    <p:sldId id="268" r:id="rId18"/>
    <p:sldId id="276" r:id="rId19"/>
    <p:sldId id="279" r:id="rId20"/>
    <p:sldId id="269" r:id="rId21"/>
    <p:sldId id="270" r:id="rId22"/>
    <p:sldId id="271" r:id="rId23"/>
    <p:sldId id="283" r:id="rId24"/>
    <p:sldId id="280" r:id="rId25"/>
    <p:sldId id="281" r:id="rId26"/>
    <p:sldId id="273" r:id="rId27"/>
    <p:sldId id="256" r:id="rId28"/>
    <p:sldId id="274" r:id="rId29"/>
    <p:sldId id="275" r:id="rId30"/>
    <p:sldId id="286" r:id="rId31"/>
  </p:sldIdLst>
  <p:sldSz cx="9144000" cy="6858000" type="screen4x3"/>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022182F5-4E5F-E74C-9561-41276DE2AA0B}">
          <p14:sldIdLst>
            <p14:sldId id="282"/>
          </p14:sldIdLst>
        </p14:section>
        <p14:section name="无标题的节" id="{6176224A-DA11-6C4C-BAA8-EF192F281DDF}">
          <p14:sldIdLst>
            <p14:sldId id="261"/>
            <p14:sldId id="257"/>
            <p14:sldId id="258"/>
            <p14:sldId id="266"/>
            <p14:sldId id="259"/>
            <p14:sldId id="277"/>
            <p14:sldId id="278"/>
            <p14:sldId id="285"/>
            <p14:sldId id="284"/>
            <p14:sldId id="272"/>
            <p14:sldId id="267"/>
            <p14:sldId id="260"/>
            <p14:sldId id="262"/>
            <p14:sldId id="263"/>
            <p14:sldId id="264"/>
            <p14:sldId id="268"/>
            <p14:sldId id="276"/>
            <p14:sldId id="279"/>
            <p14:sldId id="269"/>
            <p14:sldId id="270"/>
            <p14:sldId id="271"/>
            <p14:sldId id="283"/>
            <p14:sldId id="280"/>
            <p14:sldId id="281"/>
            <p14:sldId id="273"/>
            <p14:sldId id="256"/>
            <p14:sldId id="274"/>
            <p14:sldId id="275"/>
            <p14:sldId id="286"/>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123 upworld"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69" d="100"/>
          <a:sy n="69" d="100"/>
        </p:scale>
        <p:origin x="-1376" y="-1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66" d="100"/>
          <a:sy n="66" d="100"/>
        </p:scale>
        <p:origin x="-3376" y="-1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commentAuthors" Target="commentAuthors.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E419059-F99B-9C45-82AD-7FB00E0D17DE}" type="datetimeFigureOut">
              <a:rPr kumimoji="1" lang="zh-CN" altLang="en-US" smtClean="0"/>
              <a:t>9/23/16</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B5C888-1C54-7347-88F1-A90C551CC1EE}" type="slidenum">
              <a:rPr kumimoji="1" lang="zh-CN" altLang="en-US" smtClean="0"/>
              <a:t>‹#›</a:t>
            </a:fld>
            <a:endParaRPr kumimoji="1" lang="zh-CN" altLang="en-US"/>
          </a:p>
        </p:txBody>
      </p:sp>
    </p:spTree>
    <p:extLst>
      <p:ext uri="{BB962C8B-B14F-4D97-AF65-F5344CB8AC3E}">
        <p14:creationId xmlns:p14="http://schemas.microsoft.com/office/powerpoint/2010/main" val="188384926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 Id="rId3" Type="http://schemas.openxmlformats.org/officeDocument/2006/relationships/hyperlink" Target="http://www.zhihu.com/question/20106926"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73B5C888-1C54-7347-88F1-A90C551CC1EE}" type="slidenum">
              <a:rPr kumimoji="1" lang="zh-CN" altLang="en-US" smtClean="0"/>
              <a:t>1</a:t>
            </a:fld>
            <a:endParaRPr kumimoji="1" lang="zh-CN" altLang="en-US"/>
          </a:p>
        </p:txBody>
      </p:sp>
    </p:spTree>
    <p:extLst>
      <p:ext uri="{BB962C8B-B14F-4D97-AF65-F5344CB8AC3E}">
        <p14:creationId xmlns:p14="http://schemas.microsoft.com/office/powerpoint/2010/main" val="657338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https://</a:t>
            </a:r>
            <a:r>
              <a:rPr kumimoji="1" lang="en-US" altLang="zh-CN" dirty="0" err="1" smtClean="0"/>
              <a:t>mp.weixin.qq.com</a:t>
            </a:r>
            <a:r>
              <a:rPr kumimoji="1" lang="en-US" altLang="zh-CN" dirty="0" smtClean="0"/>
              <a:t>/</a:t>
            </a:r>
            <a:r>
              <a:rPr kumimoji="1" lang="en-US" altLang="zh-CN" dirty="0" err="1" smtClean="0"/>
              <a:t>s?__biz</a:t>
            </a:r>
            <a:r>
              <a:rPr kumimoji="1" lang="en-US" altLang="zh-CN" dirty="0" smtClean="0"/>
              <a:t>=MjM5NzAwNDI4Mg==&amp;mid=2652190986&amp;idx=1&amp;sn=564a10b0b6352134148b1397fbaae8fb&amp;scene=1&amp;srcid=09197TrJti0S6ZynIlgjZzMZ&amp;key=7b81aac53bd2393d6e954dadd366d441de5a34567e5f57df18120aff551dffad43c5b1a7c800e3d26b7e5ac65ddb9142&amp;ascene=0&amp;uin=MjcyMDI4ODc2MQ%3D%3D&amp;devicetype=iMac+MacBookPro12%2C1+OSX+OSX+10.11.6+build(15G1004)&amp;version=11020201&amp;pass_ticket=z%2B67LNVGuzaIOvgkjX434W0jnfkLjbh3pqCpnshnvIDwZK8EvDcQzMUjfmkiotBB</a:t>
            </a:r>
            <a:endParaRPr kumimoji="1" lang="zh-CN" altLang="en-US" dirty="0"/>
          </a:p>
        </p:txBody>
      </p:sp>
      <p:sp>
        <p:nvSpPr>
          <p:cNvPr id="4" name="幻灯片编号占位符 3"/>
          <p:cNvSpPr>
            <a:spLocks noGrp="1"/>
          </p:cNvSpPr>
          <p:nvPr>
            <p:ph type="sldNum" sz="quarter" idx="10"/>
          </p:nvPr>
        </p:nvSpPr>
        <p:spPr/>
        <p:txBody>
          <a:bodyPr/>
          <a:lstStyle/>
          <a:p>
            <a:fld id="{73B5C888-1C54-7347-88F1-A90C551CC1EE}" type="slidenum">
              <a:rPr kumimoji="1" lang="zh-CN" altLang="en-US" smtClean="0"/>
              <a:t>3</a:t>
            </a:fld>
            <a:endParaRPr kumimoji="1" lang="zh-CN" altLang="en-US"/>
          </a:p>
        </p:txBody>
      </p:sp>
    </p:spTree>
    <p:extLst>
      <p:ext uri="{BB962C8B-B14F-4D97-AF65-F5344CB8AC3E}">
        <p14:creationId xmlns:p14="http://schemas.microsoft.com/office/powerpoint/2010/main" val="29392990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TW" dirty="0" smtClean="0">
                <a:hlinkClick r:id="rId3"/>
              </a:rPr>
              <a:t>http://www.zhihu.com/question/20106926</a:t>
            </a:r>
            <a:endParaRPr kumimoji="1" lang="en-US" altLang="zh-TW" dirty="0" smtClean="0"/>
          </a:p>
          <a:p>
            <a:r>
              <a:rPr kumimoji="1" lang="en-US" altLang="zh-CN" dirty="0" smtClean="0"/>
              <a:t>http://</a:t>
            </a:r>
            <a:r>
              <a:rPr kumimoji="1" lang="en-US" altLang="zh-CN" dirty="0" err="1" smtClean="0"/>
              <a:t>zhidao.baidu.com</a:t>
            </a:r>
            <a:r>
              <a:rPr kumimoji="1" lang="en-US" altLang="zh-CN" dirty="0" smtClean="0"/>
              <a:t>/</a:t>
            </a:r>
            <a:r>
              <a:rPr kumimoji="1" lang="en-US" altLang="zh-CN" dirty="0" err="1" smtClean="0"/>
              <a:t>link?url</a:t>
            </a:r>
            <a:r>
              <a:rPr kumimoji="1" lang="en-US" altLang="zh-CN" dirty="0" smtClean="0"/>
              <a:t>=yWvFRSwl0uKHJJGn6kM7_Jehvw4npwzF47HsxHuXZ375D1IwwC_1ZuBdO12WblR-Iw2ezz59XmAN2slGb8WU9a</a:t>
            </a:r>
          </a:p>
          <a:p>
            <a:endParaRPr kumimoji="1" lang="zh-CN" altLang="en-US" dirty="0"/>
          </a:p>
        </p:txBody>
      </p:sp>
      <p:sp>
        <p:nvSpPr>
          <p:cNvPr id="4" name="幻灯片编号占位符 3"/>
          <p:cNvSpPr>
            <a:spLocks noGrp="1"/>
          </p:cNvSpPr>
          <p:nvPr>
            <p:ph type="sldNum" sz="quarter" idx="10"/>
          </p:nvPr>
        </p:nvSpPr>
        <p:spPr/>
        <p:txBody>
          <a:bodyPr/>
          <a:lstStyle/>
          <a:p>
            <a:fld id="{73B5C888-1C54-7347-88F1-A90C551CC1EE}" type="slidenum">
              <a:rPr kumimoji="1" lang="zh-CN" altLang="en-US" smtClean="0"/>
              <a:t>7</a:t>
            </a:fld>
            <a:endParaRPr kumimoji="1" lang="zh-CN" altLang="en-US"/>
          </a:p>
        </p:txBody>
      </p:sp>
    </p:spTree>
    <p:extLst>
      <p:ext uri="{BB962C8B-B14F-4D97-AF65-F5344CB8AC3E}">
        <p14:creationId xmlns:p14="http://schemas.microsoft.com/office/powerpoint/2010/main" val="7037364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参考链接：</a:t>
            </a:r>
            <a:endParaRPr kumimoji="1" lang="en-US" altLang="zh-CN" dirty="0" smtClean="0"/>
          </a:p>
          <a:p>
            <a:r>
              <a:rPr kumimoji="1" lang="en-US" altLang="zh-CN" dirty="0" smtClean="0"/>
              <a:t>http://</a:t>
            </a:r>
            <a:r>
              <a:rPr kumimoji="1" lang="en-US" altLang="zh-CN" dirty="0" err="1" smtClean="0"/>
              <a:t>blog.csdn.net</a:t>
            </a:r>
            <a:r>
              <a:rPr kumimoji="1" lang="en-US" altLang="zh-CN" dirty="0" smtClean="0"/>
              <a:t>/</a:t>
            </a:r>
            <a:r>
              <a:rPr kumimoji="1" lang="en-US" altLang="zh-CN" dirty="0" err="1" smtClean="0"/>
              <a:t>jefry_xdz</a:t>
            </a:r>
            <a:r>
              <a:rPr kumimoji="1" lang="en-US" altLang="zh-CN" dirty="0" smtClean="0"/>
              <a:t>/article/details/8299901</a:t>
            </a:r>
            <a:endParaRPr kumimoji="1" lang="zh-CN" altLang="en-US" dirty="0"/>
          </a:p>
        </p:txBody>
      </p:sp>
      <p:sp>
        <p:nvSpPr>
          <p:cNvPr id="4" name="幻灯片编号占位符 3"/>
          <p:cNvSpPr>
            <a:spLocks noGrp="1"/>
          </p:cNvSpPr>
          <p:nvPr>
            <p:ph type="sldNum" sz="quarter" idx="10"/>
          </p:nvPr>
        </p:nvSpPr>
        <p:spPr/>
        <p:txBody>
          <a:bodyPr/>
          <a:lstStyle/>
          <a:p>
            <a:fld id="{73B5C888-1C54-7347-88F1-A90C551CC1EE}" type="slidenum">
              <a:rPr kumimoji="1" lang="zh-CN" altLang="en-US" smtClean="0"/>
              <a:t>8</a:t>
            </a:fld>
            <a:endParaRPr kumimoji="1" lang="zh-CN" altLang="en-US"/>
          </a:p>
        </p:txBody>
      </p:sp>
    </p:spTree>
    <p:extLst>
      <p:ext uri="{BB962C8B-B14F-4D97-AF65-F5344CB8AC3E}">
        <p14:creationId xmlns:p14="http://schemas.microsoft.com/office/powerpoint/2010/main" val="1266612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参考</a:t>
            </a:r>
            <a:endParaRPr kumimoji="1" lang="en-US" altLang="zh-CN" dirty="0" smtClean="0"/>
          </a:p>
          <a:p>
            <a:r>
              <a:rPr kumimoji="1" lang="en-US" altLang="zh-CN" dirty="0" smtClean="0"/>
              <a:t>http://</a:t>
            </a:r>
            <a:r>
              <a:rPr kumimoji="1" lang="en-US" altLang="zh-CN" dirty="0" err="1" smtClean="0"/>
              <a:t>www.jianshu.com</a:t>
            </a:r>
            <a:r>
              <a:rPr kumimoji="1" lang="en-US" altLang="zh-CN" dirty="0" smtClean="0"/>
              <a:t>/p/dac9857b34d0?utm_campaign=</a:t>
            </a:r>
            <a:r>
              <a:rPr kumimoji="1" lang="en-US" altLang="zh-CN" dirty="0" err="1" smtClean="0"/>
              <a:t>hugo&amp;utm_medium</a:t>
            </a:r>
            <a:r>
              <a:rPr kumimoji="1" lang="en-US" altLang="zh-CN" dirty="0" smtClean="0"/>
              <a:t>=</a:t>
            </a:r>
            <a:r>
              <a:rPr kumimoji="1" lang="en-US" altLang="zh-CN" dirty="0" err="1" smtClean="0"/>
              <a:t>reader_share&amp;utm_content</a:t>
            </a:r>
            <a:r>
              <a:rPr kumimoji="1" lang="en-US" altLang="zh-CN" dirty="0" smtClean="0"/>
              <a:t>=</a:t>
            </a:r>
            <a:r>
              <a:rPr kumimoji="1" lang="en-US" altLang="zh-CN" dirty="0" err="1" smtClean="0"/>
              <a:t>note&amp;utm_source</a:t>
            </a:r>
            <a:r>
              <a:rPr kumimoji="1" lang="en-US" altLang="zh-CN" dirty="0" smtClean="0"/>
              <a:t>=</a:t>
            </a:r>
            <a:r>
              <a:rPr kumimoji="1" lang="en-US" altLang="zh-CN" dirty="0" err="1" smtClean="0"/>
              <a:t>weixin</a:t>
            </a:r>
            <a:r>
              <a:rPr kumimoji="1" lang="en-US" altLang="zh-CN" dirty="0" smtClean="0"/>
              <a:t>-friends</a:t>
            </a:r>
            <a:endParaRPr kumimoji="1" lang="zh-CN" altLang="en-US" dirty="0"/>
          </a:p>
        </p:txBody>
      </p:sp>
      <p:sp>
        <p:nvSpPr>
          <p:cNvPr id="4" name="幻灯片编号占位符 3"/>
          <p:cNvSpPr>
            <a:spLocks noGrp="1"/>
          </p:cNvSpPr>
          <p:nvPr>
            <p:ph type="sldNum" sz="quarter" idx="10"/>
          </p:nvPr>
        </p:nvSpPr>
        <p:spPr/>
        <p:txBody>
          <a:bodyPr/>
          <a:lstStyle/>
          <a:p>
            <a:fld id="{73B5C888-1C54-7347-88F1-A90C551CC1EE}" type="slidenum">
              <a:rPr kumimoji="1" lang="zh-CN" altLang="en-US" smtClean="0"/>
              <a:t>22</a:t>
            </a:fld>
            <a:endParaRPr kumimoji="1" lang="zh-CN" altLang="en-US"/>
          </a:p>
        </p:txBody>
      </p:sp>
    </p:spTree>
    <p:extLst>
      <p:ext uri="{BB962C8B-B14F-4D97-AF65-F5344CB8AC3E}">
        <p14:creationId xmlns:p14="http://schemas.microsoft.com/office/powerpoint/2010/main" val="10389095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图片参考</a:t>
            </a:r>
            <a:endParaRPr kumimoji="1" lang="en-US" altLang="zh-CN" dirty="0" smtClean="0"/>
          </a:p>
          <a:p>
            <a:r>
              <a:rPr kumimoji="1" lang="en-US" altLang="zh-CN" dirty="0" smtClean="0"/>
              <a:t>https://</a:t>
            </a:r>
            <a:r>
              <a:rPr kumimoji="1" lang="en-US" altLang="zh-CN" dirty="0" err="1" smtClean="0"/>
              <a:t>mp.weixin.qq.com</a:t>
            </a:r>
            <a:r>
              <a:rPr kumimoji="1" lang="en-US" altLang="zh-CN" dirty="0" smtClean="0"/>
              <a:t>/</a:t>
            </a:r>
            <a:r>
              <a:rPr kumimoji="1" lang="en-US" altLang="zh-CN" dirty="0" err="1" smtClean="0"/>
              <a:t>s?__biz</a:t>
            </a:r>
            <a:r>
              <a:rPr kumimoji="1" lang="en-US" altLang="zh-CN" dirty="0" smtClean="0"/>
              <a:t>=MjM5NzAwNDI4Mg==&amp;mid=2652190986&amp;idx=1&amp;sn=564a10b0b6352134148b1397fbaae8fb&amp;scene=1&amp;srcid=09197TrJti0S6ZynIlgjZzMZ&amp;key=7b81aac53bd2393d6e954dadd366d441de5a34567e5f57df18120aff551dffad43c5b1a7c800e3d26b7e5ac65ddb9142&amp;ascene=0&amp;uin=MjcyMDI4ODc2MQ%3D%3D&amp;devicetype=iMac+MacBookPro12%2C1+OSX+OSX+10.11.6+build(15G1004)&amp;version=11020201&amp;pass_ticket=z%2B67LNVGuzaIOvgkjX434W0jnfkLjbh3pqCpnshnvIDwZK8EvDcQzMUjfmkiotBB</a:t>
            </a:r>
            <a:endParaRPr kumimoji="1" lang="zh-CN" altLang="en-US" dirty="0"/>
          </a:p>
        </p:txBody>
      </p:sp>
      <p:sp>
        <p:nvSpPr>
          <p:cNvPr id="4" name="幻灯片编号占位符 3"/>
          <p:cNvSpPr>
            <a:spLocks noGrp="1"/>
          </p:cNvSpPr>
          <p:nvPr>
            <p:ph type="sldNum" sz="quarter" idx="10"/>
          </p:nvPr>
        </p:nvSpPr>
        <p:spPr/>
        <p:txBody>
          <a:bodyPr/>
          <a:lstStyle/>
          <a:p>
            <a:fld id="{73B5C888-1C54-7347-88F1-A90C551CC1EE}" type="slidenum">
              <a:rPr kumimoji="1" lang="zh-CN" altLang="en-US" smtClean="0"/>
              <a:t>27</a:t>
            </a:fld>
            <a:endParaRPr kumimoji="1" lang="zh-CN" altLang="en-US"/>
          </a:p>
        </p:txBody>
      </p:sp>
    </p:spTree>
    <p:extLst>
      <p:ext uri="{BB962C8B-B14F-4D97-AF65-F5344CB8AC3E}">
        <p14:creationId xmlns:p14="http://schemas.microsoft.com/office/powerpoint/2010/main" val="342371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26235551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124724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274638"/>
            <a:ext cx="6019800" cy="5851525"/>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1770589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1405429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1543397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1193422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2230060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36190302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2489402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13494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1AB46643-5C9A-9348-92F9-7E46A942B273}" type="datetimeFigureOut">
              <a:rPr kumimoji="1" lang="zh-CN" altLang="en-US" smtClean="0"/>
              <a:t>9/23/16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20426764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B46643-5C9A-9348-92F9-7E46A942B273}" type="datetimeFigureOut">
              <a:rPr kumimoji="1" lang="zh-CN" altLang="en-US" smtClean="0"/>
              <a:t>9/23/16</a:t>
            </a:fld>
            <a:endParaRPr kumimoji="1"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82C208-FE06-1641-8CDB-9CF7A8B0F015}" type="slidenum">
              <a:rPr kumimoji="1" lang="zh-CN" altLang="en-US" smtClean="0"/>
              <a:t>‹#›</a:t>
            </a:fld>
            <a:endParaRPr kumimoji="1" lang="zh-CN" altLang="en-US"/>
          </a:p>
        </p:txBody>
      </p:sp>
    </p:spTree>
    <p:extLst>
      <p:ext uri="{BB962C8B-B14F-4D97-AF65-F5344CB8AC3E}">
        <p14:creationId xmlns:p14="http://schemas.microsoft.com/office/powerpoint/2010/main" val="34038771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baike.baidu.com/view/8689800.ht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Bilibili/ijkplayer"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baidu.com/s?wd=720p&amp;tn=44039180_cpr&amp;fenlei=mv6quAkxTZn0IZRqIHckPjm4nH00T1YvuHTvrj63uHTduWKbmhnk0ZwV5Hcvrjm3rH6sPfKWUMw85HfYnjn4nH6sgvPsT6KdThsqpZwYTjCEQLGCpyw9Uz4Bmy-bIi4WUvYETgN-TLwGUv3EnWcYrj03PHR1"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800100"/>
            <a:ext cx="8229600" cy="2768600"/>
          </a:xfrm>
        </p:spPr>
        <p:txBody>
          <a:bodyPr>
            <a:normAutofit/>
          </a:bodyPr>
          <a:lstStyle/>
          <a:p>
            <a:r>
              <a:rPr kumimoji="1" lang="zh-CN" altLang="en-US" dirty="0"/>
              <a:t>视频直播，</a:t>
            </a:r>
            <a:r>
              <a:rPr kumimoji="1" lang="zh-CN" altLang="en-US" dirty="0" smtClean="0"/>
              <a:t>你我它</a:t>
            </a:r>
            <a:endParaRPr kumimoji="1" lang="zh-CN" altLang="en-US" dirty="0"/>
          </a:p>
        </p:txBody>
      </p:sp>
      <p:sp>
        <p:nvSpPr>
          <p:cNvPr id="5" name="文本框 4"/>
          <p:cNvSpPr txBox="1"/>
          <p:nvPr/>
        </p:nvSpPr>
        <p:spPr>
          <a:xfrm>
            <a:off x="1282700" y="3721100"/>
            <a:ext cx="4889500" cy="1200328"/>
          </a:xfrm>
          <a:prstGeom prst="rect">
            <a:avLst/>
          </a:prstGeom>
          <a:noFill/>
        </p:spPr>
        <p:txBody>
          <a:bodyPr wrap="square" rtlCol="0">
            <a:spAutoFit/>
          </a:bodyPr>
          <a:lstStyle/>
          <a:p>
            <a:pPr marL="285750" indent="-285750">
              <a:buFont typeface="Arial"/>
              <a:buChar char="•"/>
            </a:pPr>
            <a:r>
              <a:rPr kumimoji="1" lang="en-US" altLang="zh-CN" sz="2400" dirty="0" smtClean="0"/>
              <a:t>Server</a:t>
            </a:r>
            <a:r>
              <a:rPr kumimoji="1" lang="zh-CN" altLang="en-US" sz="2400" dirty="0"/>
              <a:t> </a:t>
            </a:r>
            <a:r>
              <a:rPr kumimoji="1" lang="zh-CN" altLang="en-US" sz="2400" dirty="0" smtClean="0"/>
              <a:t>（主要指视频传输）</a:t>
            </a:r>
            <a:endParaRPr kumimoji="1" lang="en-US" altLang="zh-CN" sz="2400" dirty="0" smtClean="0"/>
          </a:p>
          <a:p>
            <a:pPr marL="285750" indent="-285750">
              <a:buFont typeface="Arial"/>
              <a:buChar char="•"/>
            </a:pPr>
            <a:r>
              <a:rPr kumimoji="1" lang="en-US" altLang="zh-CN" sz="2400" dirty="0" smtClean="0"/>
              <a:t>Client	</a:t>
            </a:r>
            <a:r>
              <a:rPr kumimoji="1" lang="zh-CN" altLang="en-US" sz="2400" dirty="0" smtClean="0"/>
              <a:t>  </a:t>
            </a:r>
            <a:endParaRPr kumimoji="1" lang="en-US" altLang="zh-CN" sz="2400" dirty="0" smtClean="0"/>
          </a:p>
          <a:p>
            <a:pPr marL="285750" indent="-285750">
              <a:buFont typeface="Arial"/>
              <a:buChar char="•"/>
            </a:pPr>
            <a:r>
              <a:rPr kumimoji="1" lang="en-US" altLang="zh-CN" sz="2400" dirty="0" smtClean="0"/>
              <a:t>CDN</a:t>
            </a:r>
            <a:endParaRPr kumimoji="1" lang="zh-CN" altLang="en-US" sz="2400" dirty="0"/>
          </a:p>
        </p:txBody>
      </p:sp>
      <p:sp>
        <p:nvSpPr>
          <p:cNvPr id="6" name="文本框 5"/>
          <p:cNvSpPr txBox="1"/>
          <p:nvPr/>
        </p:nvSpPr>
        <p:spPr>
          <a:xfrm>
            <a:off x="4461303" y="5147156"/>
            <a:ext cx="184666"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8869020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165100"/>
            <a:ext cx="8940800" cy="2308324"/>
          </a:xfrm>
          <a:prstGeom prst="rect">
            <a:avLst/>
          </a:prstGeom>
          <a:noFill/>
        </p:spPr>
        <p:txBody>
          <a:bodyPr wrap="square" rtlCol="0">
            <a:spAutoFit/>
          </a:bodyPr>
          <a:lstStyle/>
          <a:p>
            <a:r>
              <a:rPr lang="en-US" altLang="zh-TW" dirty="0" err="1"/>
              <a:t>AVCaptureSession</a:t>
            </a:r>
            <a:r>
              <a:rPr lang="en-US" altLang="zh-TW" dirty="0"/>
              <a:t> </a:t>
            </a:r>
            <a:r>
              <a:rPr lang="zh-TW" altLang="en-US" dirty="0"/>
              <a:t>可以设置 </a:t>
            </a:r>
            <a:r>
              <a:rPr lang="en-US" altLang="zh-TW" dirty="0" err="1"/>
              <a:t>sessionPreset</a:t>
            </a:r>
            <a:r>
              <a:rPr lang="en-US" altLang="zh-TW" dirty="0"/>
              <a:t> </a:t>
            </a:r>
            <a:r>
              <a:rPr lang="zh-TW" altLang="en-US" dirty="0"/>
              <a:t>属性</a:t>
            </a:r>
            <a:r>
              <a:rPr lang="zh-TW" altLang="en-US" dirty="0" smtClean="0"/>
              <a:t>，这个决定了视频输入每一帧图像质</a:t>
            </a:r>
            <a:r>
              <a:rPr lang="zh-TW" altLang="en-US" dirty="0"/>
              <a:t>量的大小。</a:t>
            </a:r>
          </a:p>
          <a:p>
            <a:r>
              <a:rPr lang="en-US" altLang="zh-CN" dirty="0"/>
              <a:t>AVCaptureSessionPreset320x240</a:t>
            </a:r>
          </a:p>
          <a:p>
            <a:r>
              <a:rPr lang="en-US" altLang="zh-CN" dirty="0"/>
              <a:t>AVCaptureSessionPreset352x288</a:t>
            </a:r>
          </a:p>
          <a:p>
            <a:r>
              <a:rPr lang="en-US" altLang="zh-CN" dirty="0"/>
              <a:t>AVCaptureSessionPreset640x480</a:t>
            </a:r>
          </a:p>
          <a:p>
            <a:r>
              <a:rPr lang="en-US" altLang="zh-CN" dirty="0"/>
              <a:t>AVCaptureSessionPreset960x540</a:t>
            </a:r>
          </a:p>
          <a:p>
            <a:r>
              <a:rPr lang="en-US" altLang="zh-CN" dirty="0"/>
              <a:t>AVCaptureSessionPreset1280x720</a:t>
            </a:r>
          </a:p>
          <a:p>
            <a:r>
              <a:rPr lang="en-US" altLang="zh-CN" dirty="0"/>
              <a:t>AVCaptureSessionPreset1920x1080</a:t>
            </a:r>
            <a:endParaRPr kumimoji="1" lang="zh-CN" altLang="en-US" dirty="0"/>
          </a:p>
        </p:txBody>
      </p:sp>
      <p:pic>
        <p:nvPicPr>
          <p:cNvPr id="5" name="图片 4"/>
          <p:cNvPicPr>
            <a:picLocks noChangeAspect="1"/>
          </p:cNvPicPr>
          <p:nvPr/>
        </p:nvPicPr>
        <p:blipFill>
          <a:blip r:embed="rId2"/>
          <a:stretch>
            <a:fillRect/>
          </a:stretch>
        </p:blipFill>
        <p:spPr>
          <a:xfrm>
            <a:off x="5181600" y="762000"/>
            <a:ext cx="3759200" cy="5359400"/>
          </a:xfrm>
          <a:prstGeom prst="rect">
            <a:avLst/>
          </a:prstGeom>
        </p:spPr>
      </p:pic>
      <p:sp>
        <p:nvSpPr>
          <p:cNvPr id="6" name="文本框 5"/>
          <p:cNvSpPr txBox="1"/>
          <p:nvPr/>
        </p:nvSpPr>
        <p:spPr>
          <a:xfrm>
            <a:off x="0" y="3759200"/>
            <a:ext cx="5283200" cy="923330"/>
          </a:xfrm>
          <a:prstGeom prst="rect">
            <a:avLst/>
          </a:prstGeom>
          <a:noFill/>
        </p:spPr>
        <p:txBody>
          <a:bodyPr wrap="square" rtlCol="0">
            <a:spAutoFit/>
          </a:bodyPr>
          <a:lstStyle/>
          <a:p>
            <a:r>
              <a:rPr kumimoji="1" lang="zh-CN" altLang="en-US" dirty="0" smtClean="0"/>
              <a:t> </a:t>
            </a:r>
            <a:r>
              <a:rPr kumimoji="1" lang="zh-CN" altLang="en-US" dirty="0" smtClean="0"/>
              <a:t>像</a:t>
            </a:r>
            <a:r>
              <a:rPr kumimoji="1" lang="zh-CN" altLang="en-US" dirty="0"/>
              <a:t>素的适配</a:t>
            </a:r>
            <a:endParaRPr kumimoji="1" lang="en-US" altLang="zh-CN" dirty="0"/>
          </a:p>
          <a:p>
            <a:r>
              <a:rPr kumimoji="1" lang="zh-CN" altLang="en-US" dirty="0" smtClean="0"/>
              <a:t>比如</a:t>
            </a:r>
            <a:r>
              <a:rPr kumimoji="1" lang="en-US" altLang="zh-CN" dirty="0"/>
              <a:t>iPhone4s</a:t>
            </a:r>
            <a:r>
              <a:rPr kumimoji="1" lang="zh-CN" altLang="en-US" dirty="0"/>
              <a:t>屏幕大小是 </a:t>
            </a:r>
            <a:r>
              <a:rPr kumimoji="1" lang="en-US" altLang="zh-CN" dirty="0"/>
              <a:t>640x960, </a:t>
            </a:r>
            <a:r>
              <a:rPr kumimoji="1" lang="zh-CN" altLang="en-US" dirty="0"/>
              <a:t>而图片输出大小是 </a:t>
            </a:r>
            <a:r>
              <a:rPr kumimoji="1" lang="en-US" altLang="zh-CN" dirty="0"/>
              <a:t>1920x1080. </a:t>
            </a:r>
            <a:r>
              <a:rPr kumimoji="1" lang="zh-CN" altLang="en-US" dirty="0"/>
              <a:t>实际的情况可能就是下图中的效果</a:t>
            </a:r>
            <a:r>
              <a:rPr kumimoji="1" lang="en-US" altLang="zh-CN" dirty="0"/>
              <a:t>:</a:t>
            </a:r>
            <a:endParaRPr kumimoji="1" lang="zh-CN" altLang="en-US" dirty="0"/>
          </a:p>
        </p:txBody>
      </p:sp>
    </p:spTree>
    <p:extLst>
      <p:ext uri="{BB962C8B-B14F-4D97-AF65-F5344CB8AC3E}">
        <p14:creationId xmlns:p14="http://schemas.microsoft.com/office/powerpoint/2010/main" val="207524390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dirty="0" smtClean="0"/>
              <a:t>粗略估计一个</a:t>
            </a:r>
            <a:r>
              <a:rPr kumimoji="1" lang="en-US" altLang="zh-CN" dirty="0" smtClean="0"/>
              <a:t>YUV420</a:t>
            </a:r>
            <a:r>
              <a:rPr kumimoji="1" lang="zh-CN" altLang="en-US" dirty="0" smtClean="0"/>
              <a:t>图片数据大小</a:t>
            </a:r>
            <a:endParaRPr kumimoji="1" lang="zh-CN" altLang="en-US" dirty="0"/>
          </a:p>
        </p:txBody>
      </p:sp>
      <p:sp>
        <p:nvSpPr>
          <p:cNvPr id="3" name="内容占位符 2"/>
          <p:cNvSpPr>
            <a:spLocks noGrp="1"/>
          </p:cNvSpPr>
          <p:nvPr>
            <p:ph idx="1"/>
          </p:nvPr>
        </p:nvSpPr>
        <p:spPr/>
        <p:txBody>
          <a:bodyPr>
            <a:normAutofit/>
          </a:bodyPr>
          <a:lstStyle/>
          <a:p>
            <a:pPr marL="0" indent="0">
              <a:buNone/>
            </a:pPr>
            <a:r>
              <a:rPr kumimoji="1" lang="zh-TW" altLang="en-US" dirty="0"/>
              <a:t>按</a:t>
            </a:r>
            <a:r>
              <a:rPr kumimoji="1" lang="en-US" altLang="zh-TW" dirty="0"/>
              <a:t>YUV420</a:t>
            </a:r>
            <a:r>
              <a:rPr kumimoji="1" lang="zh-TW" altLang="en-US" dirty="0" smtClean="0"/>
              <a:t>采样规则计算图像体积为</a:t>
            </a:r>
            <a:endParaRPr kumimoji="1" lang="zh-TW" altLang="en-US" dirty="0"/>
          </a:p>
          <a:p>
            <a:pPr marL="0" indent="0">
              <a:buNone/>
            </a:pPr>
            <a:r>
              <a:rPr kumimoji="1" lang="en-US" altLang="zh-TW" dirty="0"/>
              <a:t>640x480 + ((640/2) x (480/2)) + ((640/2) x (480/2))</a:t>
            </a:r>
          </a:p>
          <a:p>
            <a:pPr marL="0" indent="0">
              <a:buNone/>
            </a:pPr>
            <a:r>
              <a:rPr kumimoji="1" lang="en-US" altLang="zh-TW" dirty="0"/>
              <a:t>=&gt;640x480x3/2</a:t>
            </a:r>
          </a:p>
          <a:p>
            <a:pPr marL="0" indent="0">
              <a:buNone/>
            </a:pPr>
            <a:r>
              <a:rPr kumimoji="1" lang="en-US" altLang="zh-TW" dirty="0"/>
              <a:t>=&gt;</a:t>
            </a:r>
            <a:r>
              <a:rPr kumimoji="1" lang="en-US" altLang="zh-TW" dirty="0" smtClean="0"/>
              <a:t>460800</a:t>
            </a:r>
            <a:r>
              <a:rPr kumimoji="1" lang="zh-CN" altLang="en-US" dirty="0" smtClean="0"/>
              <a:t>/</a:t>
            </a:r>
            <a:r>
              <a:rPr kumimoji="1" lang="en-US" altLang="zh-CN" dirty="0" smtClean="0"/>
              <a:t>/460K</a:t>
            </a:r>
          </a:p>
          <a:p>
            <a:pPr marL="0" indent="0">
              <a:buNone/>
            </a:pPr>
            <a:endParaRPr kumimoji="1" lang="en-US" altLang="zh-TW" dirty="0"/>
          </a:p>
          <a:p>
            <a:pPr marL="0" indent="0">
              <a:buNone/>
            </a:pPr>
            <a:r>
              <a:rPr kumimoji="1" lang="en-US" altLang="zh-TW" dirty="0" smtClean="0"/>
              <a:t>RGB</a:t>
            </a:r>
            <a:r>
              <a:rPr kumimoji="1" lang="en-US" altLang="zh-CN" dirty="0" smtClean="0"/>
              <a:t>:</a:t>
            </a:r>
            <a:r>
              <a:rPr kumimoji="1" lang="zh-CN" altLang="en-US" dirty="0" smtClean="0"/>
              <a:t> </a:t>
            </a:r>
            <a:r>
              <a:rPr kumimoji="1" lang="en-US" altLang="zh-TW" dirty="0" smtClean="0"/>
              <a:t>640x480x</a:t>
            </a:r>
            <a:r>
              <a:rPr kumimoji="1" lang="en-US" altLang="zh-CN" dirty="0" smtClean="0"/>
              <a:t>4</a:t>
            </a:r>
            <a:r>
              <a:rPr kumimoji="1" lang="zh-CN" altLang="en-US" dirty="0" smtClean="0"/>
              <a:t> </a:t>
            </a:r>
            <a:r>
              <a:rPr kumimoji="1" lang="en-US" altLang="zh-CN" dirty="0" smtClean="0"/>
              <a:t>=</a:t>
            </a:r>
            <a:r>
              <a:rPr kumimoji="1" lang="zh-CN" altLang="en-US" dirty="0" smtClean="0"/>
              <a:t> </a:t>
            </a:r>
            <a:r>
              <a:rPr kumimoji="1" lang="en-US" altLang="zh-CN" dirty="0" smtClean="0"/>
              <a:t>1228800</a:t>
            </a:r>
            <a:r>
              <a:rPr kumimoji="1" lang="zh-CN" altLang="en-US" dirty="0" smtClean="0"/>
              <a:t> </a:t>
            </a:r>
            <a:r>
              <a:rPr kumimoji="1" lang="en-US" altLang="zh-CN" dirty="0" smtClean="0"/>
              <a:t>//1.2M</a:t>
            </a:r>
            <a:endParaRPr kumimoji="1" lang="en-US" altLang="zh-TW" dirty="0"/>
          </a:p>
          <a:p>
            <a:pPr marL="0" indent="0">
              <a:buNone/>
            </a:pPr>
            <a:endParaRPr kumimoji="1" lang="zh-CN" altLang="en-US" dirty="0"/>
          </a:p>
        </p:txBody>
      </p:sp>
    </p:spTree>
    <p:extLst>
      <p:ext uri="{BB962C8B-B14F-4D97-AF65-F5344CB8AC3E}">
        <p14:creationId xmlns:p14="http://schemas.microsoft.com/office/powerpoint/2010/main" val="349763589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影响视觉体验的直播性能指标﻿﻿</a:t>
            </a:r>
            <a:endParaRPr kumimoji="1" lang="zh-CN" altLang="en-US" dirty="0"/>
          </a:p>
        </p:txBody>
      </p:sp>
      <p:sp>
        <p:nvSpPr>
          <p:cNvPr id="3" name="内容占位符 2"/>
          <p:cNvSpPr>
            <a:spLocks noGrp="1"/>
          </p:cNvSpPr>
          <p:nvPr>
            <p:ph idx="1"/>
          </p:nvPr>
        </p:nvSpPr>
        <p:spPr/>
        <p:txBody>
          <a:bodyPr>
            <a:normAutofit fontScale="55000" lnSpcReduction="20000"/>
          </a:bodyPr>
          <a:lstStyle/>
          <a:p>
            <a:r>
              <a:rPr kumimoji="1" lang="zh-CN" altLang="en-US" dirty="0" smtClean="0"/>
              <a:t>延迟：是指数据从信息源发送到目的地所需的时间。﻿﻿﻿</a:t>
            </a:r>
            <a:endParaRPr kumimoji="1" lang="en-US" altLang="zh-CN" dirty="0" smtClean="0"/>
          </a:p>
          <a:p>
            <a:pPr marL="0" indent="0">
              <a:buNone/>
            </a:pPr>
            <a:endParaRPr kumimoji="1" lang="en-US" altLang="zh-CN" dirty="0" smtClean="0"/>
          </a:p>
          <a:p>
            <a:pPr marL="0" indent="0">
              <a:buNone/>
            </a:pPr>
            <a:r>
              <a:rPr kumimoji="1" lang="zh-CN" altLang="en-US" dirty="0" smtClean="0"/>
              <a:t>问题原因：</a:t>
            </a:r>
            <a:r>
              <a:rPr kumimoji="1" lang="en-US" altLang="zh-CN" dirty="0" smtClean="0"/>
              <a:t>RTMP/HLS </a:t>
            </a:r>
            <a:r>
              <a:rPr kumimoji="1" lang="zh-CN" altLang="en-US" dirty="0" smtClean="0"/>
              <a:t>是基于 </a:t>
            </a:r>
            <a:r>
              <a:rPr kumimoji="1" lang="en-US" altLang="zh-CN" dirty="0" smtClean="0"/>
              <a:t>TCP </a:t>
            </a:r>
            <a:r>
              <a:rPr kumimoji="1" lang="zh-CN" altLang="en-US" dirty="0" smtClean="0"/>
              <a:t>之上的应用层协议，</a:t>
            </a:r>
            <a:r>
              <a:rPr kumimoji="1" lang="en-US" altLang="zh-CN" dirty="0" smtClean="0"/>
              <a:t>TCP </a:t>
            </a:r>
            <a:r>
              <a:rPr kumimoji="1" lang="zh-CN" altLang="en-US" dirty="0" smtClean="0"/>
              <a:t>三次握手，四次挥手，慢启动过程中的每一次往返来回，都会加上一次往返耗时 </a:t>
            </a:r>
            <a:r>
              <a:rPr kumimoji="1" lang="en-US" altLang="zh-CN" dirty="0" smtClean="0"/>
              <a:t>( RTT )</a:t>
            </a:r>
            <a:r>
              <a:rPr kumimoji="1" lang="zh-CN" altLang="en-US" dirty="0" smtClean="0"/>
              <a:t>，这些交互过程都会增加延迟。﻿﻿﻿其次根据 </a:t>
            </a:r>
            <a:r>
              <a:rPr kumimoji="1" lang="en-US" altLang="zh-CN" dirty="0" smtClean="0"/>
              <a:t>TCP </a:t>
            </a:r>
            <a:r>
              <a:rPr kumimoji="1" lang="zh-CN" altLang="en-US" dirty="0" smtClean="0"/>
              <a:t>丢包重传特性，网络抖动可能导致丢包重传，也会间接导致延迟加大。</a:t>
            </a:r>
            <a:endParaRPr kumimoji="1" lang="en-US" altLang="zh-CN" dirty="0" smtClean="0"/>
          </a:p>
          <a:p>
            <a:pPr marL="0" indent="0">
              <a:buNone/>
            </a:pPr>
            <a:r>
              <a:rPr kumimoji="1" lang="zh-CN" altLang="en-US" dirty="0" smtClean="0"/>
              <a:t>﻿﻿﻿</a:t>
            </a:r>
            <a:endParaRPr kumimoji="1" lang="en-US" altLang="zh-CN" dirty="0" smtClean="0"/>
          </a:p>
          <a:p>
            <a:r>
              <a:rPr kumimoji="1" lang="zh-CN" altLang="en-US" dirty="0" smtClean="0"/>
              <a:t>卡顿：是指视频播放过程中出现画面滞帧，让人们明显感觉到“卡”。单位时间内的播放卡顿次数统计称之为卡顿率。</a:t>
            </a:r>
            <a:endParaRPr kumimoji="1" lang="en-US" altLang="zh-CN" dirty="0"/>
          </a:p>
          <a:p>
            <a:pPr marL="0" indent="0">
              <a:buNone/>
            </a:pPr>
            <a:endParaRPr kumimoji="1" lang="en-US" altLang="zh-CN" dirty="0" smtClean="0"/>
          </a:p>
          <a:p>
            <a:pPr marL="0" indent="0">
              <a:buNone/>
            </a:pPr>
            <a:r>
              <a:rPr kumimoji="1" lang="zh-CN" altLang="en-US" dirty="0" smtClean="0"/>
              <a:t> 问题原因：</a:t>
            </a:r>
            <a:r>
              <a:rPr kumimoji="1" lang="en-US" altLang="zh-CN" dirty="0" smtClean="0"/>
              <a:t>1</a:t>
            </a:r>
            <a:r>
              <a:rPr kumimoji="1" lang="zh-CN" altLang="en-US" dirty="0" smtClean="0"/>
              <a:t>，推流端发送数据中断 </a:t>
            </a:r>
            <a:r>
              <a:rPr kumimoji="1" lang="en-US" altLang="zh-CN" dirty="0" smtClean="0"/>
              <a:t>2</a:t>
            </a:r>
            <a:r>
              <a:rPr kumimoji="1" lang="zh-CN" altLang="en-US" dirty="0"/>
              <a:t>，</a:t>
            </a:r>
            <a:r>
              <a:rPr kumimoji="1" lang="zh-CN" altLang="en-US" dirty="0" smtClean="0"/>
              <a:t>可能是公网传输拥塞或网络抖动异常 </a:t>
            </a:r>
            <a:r>
              <a:rPr kumimoji="1" lang="en-US" altLang="zh-CN" dirty="0" smtClean="0"/>
              <a:t>3</a:t>
            </a:r>
            <a:r>
              <a:rPr kumimoji="1" lang="zh-CN" altLang="en-US" dirty="0" smtClean="0"/>
              <a:t>，终端设备的解码性能太差﻿﻿。</a:t>
            </a:r>
            <a:endParaRPr kumimoji="1" lang="en-US" altLang="zh-CN" dirty="0" smtClean="0"/>
          </a:p>
          <a:p>
            <a:pPr marL="0" indent="0">
              <a:buNone/>
            </a:pPr>
            <a:endParaRPr kumimoji="1" lang="en-US" altLang="zh-CN" dirty="0"/>
          </a:p>
          <a:p>
            <a:r>
              <a:rPr kumimoji="1" lang="zh-CN" altLang="en-US" dirty="0" smtClean="0"/>
              <a:t>首屏耗时</a:t>
            </a:r>
            <a:r>
              <a:rPr kumimoji="1" lang="zh-CN" altLang="en-US" dirty="0"/>
              <a:t>：</a:t>
            </a:r>
            <a:r>
              <a:rPr kumimoji="1" lang="zh-CN" altLang="en-US" dirty="0" smtClean="0"/>
              <a:t>指第一次点击播放后，肉眼看到画面所等待的时间。技术上指播放器解码第一帧渲染显示画面所花的耗时。通常说的 “秒开”，指点击播放后，一秒内即可看到播放画面。首屏打开越快，说明用户体验越好。﻿﻿</a:t>
            </a:r>
            <a:endParaRPr kumimoji="1" lang="en-US" altLang="zh-CN" dirty="0" smtClean="0"/>
          </a:p>
          <a:p>
            <a:pPr marL="0" indent="0">
              <a:buNone/>
            </a:pPr>
            <a:endParaRPr kumimoji="1" lang="zh-CN" altLang="en-US" dirty="0"/>
          </a:p>
        </p:txBody>
      </p:sp>
    </p:spTree>
    <p:extLst>
      <p:ext uri="{BB962C8B-B14F-4D97-AF65-F5344CB8AC3E}">
        <p14:creationId xmlns:p14="http://schemas.microsoft.com/office/powerpoint/2010/main" val="29799732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延迟</a:t>
            </a:r>
            <a:endParaRPr kumimoji="1" lang="zh-CN" altLang="en-US" dirty="0"/>
          </a:p>
        </p:txBody>
      </p:sp>
      <p:pic>
        <p:nvPicPr>
          <p:cNvPr id="4" name="内容占位符 3"/>
          <p:cNvPicPr>
            <a:picLocks noGrp="1" noChangeAspect="1"/>
          </p:cNvPicPr>
          <p:nvPr>
            <p:ph idx="1"/>
          </p:nvPr>
        </p:nvPicPr>
        <p:blipFill>
          <a:blip r:embed="rId2"/>
          <a:srcRect t="-19657" b="-19657"/>
          <a:stretch>
            <a:fillRect/>
          </a:stretch>
        </p:blipFill>
        <p:spPr/>
      </p:pic>
      <p:sp>
        <p:nvSpPr>
          <p:cNvPr id="5" name="文本框 4"/>
          <p:cNvSpPr txBox="1"/>
          <p:nvPr/>
        </p:nvSpPr>
        <p:spPr>
          <a:xfrm>
            <a:off x="622300" y="1771134"/>
            <a:ext cx="1107996" cy="369332"/>
          </a:xfrm>
          <a:prstGeom prst="rect">
            <a:avLst/>
          </a:prstGeom>
          <a:noFill/>
        </p:spPr>
        <p:txBody>
          <a:bodyPr wrap="none" rtlCol="0">
            <a:spAutoFit/>
          </a:bodyPr>
          <a:lstStyle/>
          <a:p>
            <a:r>
              <a:rPr kumimoji="1" lang="zh-CN" altLang="en-US" dirty="0" smtClean="0"/>
              <a:t>物理延迟</a:t>
            </a:r>
            <a:endParaRPr kumimoji="1" lang="zh-CN" altLang="en-US" dirty="0"/>
          </a:p>
        </p:txBody>
      </p:sp>
    </p:spTree>
    <p:extLst>
      <p:ext uri="{BB962C8B-B14F-4D97-AF65-F5344CB8AC3E}">
        <p14:creationId xmlns:p14="http://schemas.microsoft.com/office/powerpoint/2010/main" val="324534935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逻辑延迟（协议延迟）</a:t>
            </a:r>
            <a:endParaRPr kumimoji="1" lang="zh-CN" altLang="en-US" dirty="0"/>
          </a:p>
        </p:txBody>
      </p:sp>
      <p:pic>
        <p:nvPicPr>
          <p:cNvPr id="4" name="内容占位符 3"/>
          <p:cNvPicPr>
            <a:picLocks noGrp="1" noChangeAspect="1"/>
          </p:cNvPicPr>
          <p:nvPr>
            <p:ph idx="1"/>
          </p:nvPr>
        </p:nvPicPr>
        <p:blipFill>
          <a:blip r:embed="rId2"/>
          <a:srcRect t="-16625" b="-16625"/>
          <a:stretch>
            <a:fillRect/>
          </a:stretch>
        </p:blipFill>
        <p:spPr/>
      </p:pic>
      <p:sp>
        <p:nvSpPr>
          <p:cNvPr id="5" name="文本框 4"/>
          <p:cNvSpPr txBox="1"/>
          <p:nvPr/>
        </p:nvSpPr>
        <p:spPr>
          <a:xfrm>
            <a:off x="355600" y="1816100"/>
            <a:ext cx="7378700" cy="369332"/>
          </a:xfrm>
          <a:prstGeom prst="rect">
            <a:avLst/>
          </a:prstGeom>
          <a:noFill/>
        </p:spPr>
        <p:txBody>
          <a:bodyPr wrap="square" rtlCol="0">
            <a:spAutoFit/>
          </a:bodyPr>
          <a:lstStyle/>
          <a:p>
            <a:r>
              <a:rPr kumimoji="1" lang="zh-CN" altLang="en-US" dirty="0" smtClean="0"/>
              <a:t>长链接和短链接的对比</a:t>
            </a:r>
            <a:endParaRPr kumimoji="1" lang="zh-CN" altLang="en-US" dirty="0"/>
          </a:p>
        </p:txBody>
      </p:sp>
    </p:spTree>
    <p:extLst>
      <p:ext uri="{BB962C8B-B14F-4D97-AF65-F5344CB8AC3E}">
        <p14:creationId xmlns:p14="http://schemas.microsoft.com/office/powerpoint/2010/main" val="292215190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TW" altLang="en-US" dirty="0" smtClean="0"/>
              <a:t>抖动 </a:t>
            </a:r>
            <a:r>
              <a:rPr kumimoji="1" lang="en-US" altLang="zh-TW" dirty="0" smtClean="0"/>
              <a:t>Jitter</a:t>
            </a:r>
            <a:endParaRPr kumimoji="1" lang="zh-CN" altLang="en-US" dirty="0"/>
          </a:p>
        </p:txBody>
      </p:sp>
      <p:pic>
        <p:nvPicPr>
          <p:cNvPr id="4" name="内容占位符 3"/>
          <p:cNvPicPr>
            <a:picLocks noGrp="1" noChangeAspect="1"/>
          </p:cNvPicPr>
          <p:nvPr>
            <p:ph idx="1"/>
          </p:nvPr>
        </p:nvPicPr>
        <p:blipFill>
          <a:blip r:embed="rId2"/>
          <a:srcRect t="-26467" b="-26467"/>
          <a:stretch>
            <a:fillRect/>
          </a:stretch>
        </p:blipFill>
        <p:spPr>
          <a:xfrm>
            <a:off x="457200" y="2374900"/>
            <a:ext cx="8229601" cy="4525963"/>
          </a:xfrm>
        </p:spPr>
      </p:pic>
      <p:sp>
        <p:nvSpPr>
          <p:cNvPr id="5" name="文本框 4"/>
          <p:cNvSpPr txBox="1"/>
          <p:nvPr/>
        </p:nvSpPr>
        <p:spPr>
          <a:xfrm>
            <a:off x="609601" y="2374900"/>
            <a:ext cx="8077200" cy="923330"/>
          </a:xfrm>
          <a:prstGeom prst="rect">
            <a:avLst/>
          </a:prstGeom>
          <a:noFill/>
        </p:spPr>
        <p:txBody>
          <a:bodyPr wrap="square" rtlCol="0">
            <a:spAutoFit/>
          </a:bodyPr>
          <a:lstStyle/>
          <a:p>
            <a:r>
              <a:rPr kumimoji="1" lang="en-US" altLang="zh-CN" dirty="0" smtClean="0"/>
              <a:t>Example</a:t>
            </a:r>
            <a:r>
              <a:rPr kumimoji="1" lang="zh-CN" altLang="en-US" dirty="0" smtClean="0"/>
              <a:t>：主播直播的时候，网络突然掉线了，在（</a:t>
            </a:r>
            <a:r>
              <a:rPr kumimoji="1" lang="en-US" altLang="zh-CN" dirty="0" smtClean="0"/>
              <a:t>500ms</a:t>
            </a:r>
            <a:r>
              <a:rPr kumimoji="1" lang="zh-CN" altLang="en-US" dirty="0" smtClean="0"/>
              <a:t>）内有重连上了。如果播放端如何应对？</a:t>
            </a:r>
            <a:endParaRPr kumimoji="1" lang="en-US" altLang="zh-CN" dirty="0" smtClean="0"/>
          </a:p>
          <a:p>
            <a:endParaRPr kumimoji="1" lang="zh-CN" altLang="en-US" dirty="0"/>
          </a:p>
        </p:txBody>
      </p:sp>
    </p:spTree>
    <p:extLst>
      <p:ext uri="{BB962C8B-B14F-4D97-AF65-F5344CB8AC3E}">
        <p14:creationId xmlns:p14="http://schemas.microsoft.com/office/powerpoint/2010/main" val="415237340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七牛推流</a:t>
            </a:r>
            <a:endParaRPr kumimoji="1" lang="zh-CN" altLang="en-US" dirty="0"/>
          </a:p>
        </p:txBody>
      </p:sp>
      <p:pic>
        <p:nvPicPr>
          <p:cNvPr id="4" name="内容占位符 3"/>
          <p:cNvPicPr>
            <a:picLocks noGrp="1" noChangeAspect="1"/>
          </p:cNvPicPr>
          <p:nvPr>
            <p:ph idx="1"/>
          </p:nvPr>
        </p:nvPicPr>
        <p:blipFill>
          <a:blip r:embed="rId2"/>
          <a:srcRect t="-91186" b="-91186"/>
          <a:stretch>
            <a:fillRect/>
          </a:stretch>
        </p:blipFill>
        <p:spPr/>
      </p:pic>
    </p:spTree>
    <p:extLst>
      <p:ext uri="{BB962C8B-B14F-4D97-AF65-F5344CB8AC3E}">
        <p14:creationId xmlns:p14="http://schemas.microsoft.com/office/powerpoint/2010/main" val="85264455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直播中一些注意事项</a:t>
            </a:r>
            <a:endParaRPr kumimoji="1" lang="zh-CN" altLang="en-US" dirty="0"/>
          </a:p>
        </p:txBody>
      </p:sp>
      <p:sp>
        <p:nvSpPr>
          <p:cNvPr id="3" name="内容占位符 2"/>
          <p:cNvSpPr>
            <a:spLocks noGrp="1"/>
          </p:cNvSpPr>
          <p:nvPr>
            <p:ph idx="1"/>
          </p:nvPr>
        </p:nvSpPr>
        <p:spPr/>
        <p:txBody>
          <a:bodyPr>
            <a:normAutofit fontScale="47500" lnSpcReduction="20000"/>
          </a:bodyPr>
          <a:lstStyle/>
          <a:p>
            <a:r>
              <a:rPr kumimoji="1" lang="zh-CN" altLang="en-US" dirty="0" smtClean="0"/>
              <a:t>软编</a:t>
            </a:r>
            <a:r>
              <a:rPr kumimoji="1" lang="en-US" altLang="zh-CN" dirty="0" smtClean="0"/>
              <a:t>VS</a:t>
            </a:r>
            <a:r>
              <a:rPr kumimoji="1" lang="zh-CN" altLang="en-US" dirty="0" smtClean="0"/>
              <a:t>硬编</a:t>
            </a:r>
            <a:endParaRPr kumimoji="1" lang="en-US" altLang="zh-CN" dirty="0" smtClean="0"/>
          </a:p>
          <a:p>
            <a:pPr marL="0" indent="0">
              <a:buNone/>
            </a:pPr>
            <a:r>
              <a:rPr kumimoji="1" lang="en-US" altLang="zh-CN" dirty="0" smtClean="0"/>
              <a:t>Android</a:t>
            </a:r>
            <a:r>
              <a:rPr kumimoji="1" lang="zh-CN" altLang="en-US" dirty="0" smtClean="0"/>
              <a:t>不同的芯片平台上，差异表现很大推荐是用软编，好处是画质可调控，兼容性也更好</a:t>
            </a:r>
            <a:endParaRPr kumimoji="1" lang="en-US" altLang="zh-CN" dirty="0" smtClean="0"/>
          </a:p>
          <a:p>
            <a:pPr marL="0" indent="0">
              <a:buNone/>
            </a:pPr>
            <a:r>
              <a:rPr kumimoji="1" lang="en-US" altLang="zh-CN" dirty="0" err="1" smtClean="0"/>
              <a:t>iOS</a:t>
            </a:r>
            <a:r>
              <a:rPr kumimoji="1" lang="en-US" altLang="zh-CN" dirty="0" smtClean="0"/>
              <a:t> </a:t>
            </a:r>
            <a:r>
              <a:rPr kumimoji="1" lang="zh-CN" altLang="en-US" dirty="0" smtClean="0"/>
              <a:t>平台上无论硬编还是软编，由于是 </a:t>
            </a:r>
            <a:r>
              <a:rPr kumimoji="1" lang="en-US" altLang="zh-CN" dirty="0" smtClean="0"/>
              <a:t>Apple </a:t>
            </a:r>
            <a:r>
              <a:rPr kumimoji="1" lang="zh-CN" altLang="en-US" dirty="0" smtClean="0"/>
              <a:t>一家公司出厂，几乎不存在因为芯片平台不同而导致的编码差异。</a:t>
            </a:r>
            <a:endParaRPr kumimoji="1" lang="en-US" altLang="zh-CN" dirty="0" smtClean="0"/>
          </a:p>
          <a:p>
            <a:pPr marL="0" indent="0">
              <a:buNone/>
            </a:pPr>
            <a:endParaRPr kumimoji="1" lang="en-US" altLang="zh-CN" dirty="0" smtClean="0"/>
          </a:p>
          <a:p>
            <a:r>
              <a:rPr kumimoji="1" lang="zh-CN" altLang="en-US" dirty="0" smtClean="0"/>
              <a:t>避免过载，适当设置帧率及选择性丢帧﻿﻿</a:t>
            </a:r>
            <a:endParaRPr kumimoji="1" lang="en-US" altLang="zh-CN" dirty="0" smtClean="0"/>
          </a:p>
          <a:p>
            <a:pPr marL="0" indent="0">
              <a:buNone/>
            </a:pPr>
            <a:r>
              <a:rPr kumimoji="1" lang="en-US" altLang="zh-CN" dirty="0" smtClean="0"/>
              <a:t>Camera </a:t>
            </a:r>
            <a:r>
              <a:rPr kumimoji="1" lang="zh-CN" altLang="en-US" dirty="0" smtClean="0"/>
              <a:t>采集输出的可能是图片，一张图的体积并不会小，如果采集的频次很高，编码的帧率很高，每张图都经过编码器，那么编码器又可能会出现过载。﻿﻿</a:t>
            </a:r>
          </a:p>
          <a:p>
            <a:pPr marL="0" indent="0">
              <a:buNone/>
            </a:pPr>
            <a:r>
              <a:rPr kumimoji="1" lang="zh-CN" altLang="en-US" dirty="0" smtClean="0"/>
              <a:t>这个时候，可以考虑在编码前，不影响画质的前提下（前面我们讲过帧率的微观意义），进行选择性丢帧，以此降低编码环节的功耗开销。﻿﻿</a:t>
            </a:r>
            <a:endParaRPr kumimoji="1" lang="en-US" altLang="zh-CN" dirty="0" smtClean="0"/>
          </a:p>
          <a:p>
            <a:pPr marL="0" indent="0">
              <a:buNone/>
            </a:pPr>
            <a:endParaRPr kumimoji="1" lang="en-US" altLang="zh-CN" dirty="0" smtClean="0"/>
          </a:p>
          <a:p>
            <a:r>
              <a:rPr kumimoji="1" lang="zh-CN" altLang="en-US" dirty="0" smtClean="0"/>
              <a:t>推流端需要可变码率支持</a:t>
            </a:r>
            <a:endParaRPr kumimoji="1" lang="en-US" altLang="zh-CN" dirty="0" smtClean="0"/>
          </a:p>
          <a:p>
            <a:pPr marL="0" indent="0">
              <a:buNone/>
            </a:pPr>
            <a:r>
              <a:rPr kumimoji="1" lang="zh-CN" altLang="en-US" dirty="0" smtClean="0"/>
              <a:t>当带宽不够，帧率较高</a:t>
            </a:r>
            <a:r>
              <a:rPr kumimoji="1" lang="en-US" altLang="zh-CN" dirty="0" smtClean="0"/>
              <a:t>/</a:t>
            </a:r>
            <a:r>
              <a:rPr kumimoji="1" lang="zh-CN" altLang="en-US" dirty="0" smtClean="0"/>
              <a:t>码率较高的内容较难发送出去，这个时候就需要可变码率支持。﻿﻿即在推流端，可检测网络状态和简单测速，动态来切换码率，以保障网络切换时的推流流畅。﻿﻿</a:t>
            </a:r>
            <a:endParaRPr kumimoji="1" lang="en-US" altLang="zh-CN" dirty="0" smtClean="0"/>
          </a:p>
          <a:p>
            <a:pPr marL="0" indent="0">
              <a:buNone/>
            </a:pPr>
            <a:endParaRPr kumimoji="1" lang="en-US" altLang="zh-CN" dirty="0" smtClean="0"/>
          </a:p>
          <a:p>
            <a:r>
              <a:rPr kumimoji="1" lang="zh-CN" altLang="en-US" dirty="0" smtClean="0"/>
              <a:t>丢帧原则</a:t>
            </a:r>
            <a:endParaRPr kumimoji="1" lang="en-US" altLang="zh-CN" dirty="0"/>
          </a:p>
          <a:p>
            <a:pPr marL="0" indent="0">
              <a:buNone/>
            </a:pPr>
            <a:r>
              <a:rPr kumimoji="1" lang="zh-CN" altLang="en-US" dirty="0" smtClean="0"/>
              <a:t>优先丢视频参考帧（不丢 </a:t>
            </a:r>
            <a:r>
              <a:rPr kumimoji="1" lang="en-US" altLang="zh-CN" dirty="0" smtClean="0"/>
              <a:t>I </a:t>
            </a:r>
            <a:r>
              <a:rPr kumimoji="1" lang="zh-CN" altLang="en-US" dirty="0" smtClean="0"/>
              <a:t>帧和音频帧 </a:t>
            </a:r>
            <a:r>
              <a:rPr kumimoji="1" lang="en-US" altLang="zh-CN" dirty="0" smtClean="0"/>
              <a:t>)</a:t>
            </a:r>
            <a:r>
              <a:rPr kumimoji="1" lang="zh-CN" altLang="en-US" dirty="0" smtClean="0"/>
              <a:t>，这样也可以减少要传输的数据内容，但同时又达到了不影响画质和版视听流畅的目的</a:t>
            </a:r>
            <a:endParaRPr kumimoji="1" lang="en-US" altLang="zh-CN" dirty="0" smtClean="0"/>
          </a:p>
          <a:p>
            <a:pPr marL="0" indent="0">
              <a:buNone/>
            </a:pPr>
            <a:endParaRPr kumimoji="1" lang="en-US" altLang="zh-CN" dirty="0" smtClean="0"/>
          </a:p>
        </p:txBody>
      </p:sp>
    </p:spTree>
    <p:extLst>
      <p:ext uri="{BB962C8B-B14F-4D97-AF65-F5344CB8AC3E}">
        <p14:creationId xmlns:p14="http://schemas.microsoft.com/office/powerpoint/2010/main" val="338304138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90501" y="635000"/>
            <a:ext cx="8953500" cy="6186310"/>
          </a:xfrm>
          <a:prstGeom prst="rect">
            <a:avLst/>
          </a:prstGeom>
          <a:noFill/>
        </p:spPr>
        <p:txBody>
          <a:bodyPr wrap="square" rtlCol="0">
            <a:spAutoFit/>
          </a:bodyPr>
          <a:lstStyle/>
          <a:p>
            <a:r>
              <a:rPr kumimoji="1" lang="zh-CN" altLang="en-US" dirty="0" smtClean="0"/>
              <a:t>如果播放的时候总是有马赛克</a:t>
            </a:r>
            <a:r>
              <a:rPr kumimoji="1" lang="en-US" altLang="zh-CN" dirty="0" smtClean="0"/>
              <a:t>/</a:t>
            </a:r>
            <a:r>
              <a:rPr kumimoji="1" lang="zh-CN" altLang="en-US" dirty="0" smtClean="0"/>
              <a:t>花屏，那可能是解码，编码，渲染出现了问题。这个问题一般比较好解决。显现比较明显吗。开发的时候就能够</a:t>
            </a:r>
            <a:r>
              <a:rPr kumimoji="1" lang="en-US" altLang="zh-CN" dirty="0" smtClean="0"/>
              <a:t>fix</a:t>
            </a:r>
            <a:r>
              <a:rPr kumimoji="1" lang="zh-CN" altLang="en-US" dirty="0" smtClean="0"/>
              <a:t>。但是如果偶尔有马赛克或者花屏就需要具体分析原因了。</a:t>
            </a:r>
            <a:endParaRPr kumimoji="1" lang="en-US" altLang="zh-CN" dirty="0" smtClean="0"/>
          </a:p>
          <a:p>
            <a:endParaRPr kumimoji="1" lang="en-US" altLang="zh-CN" dirty="0" smtClean="0"/>
          </a:p>
          <a:p>
            <a:r>
              <a:rPr kumimoji="1" lang="zh-CN" altLang="en-US" dirty="0" smtClean="0"/>
              <a:t>导致花屏</a:t>
            </a:r>
            <a:r>
              <a:rPr kumimoji="1" lang="en-US" altLang="zh-CN" dirty="0"/>
              <a:t>/</a:t>
            </a:r>
            <a:r>
              <a:rPr kumimoji="1" lang="zh-CN" altLang="en-US" dirty="0"/>
              <a:t>马赛克 的原因：</a:t>
            </a:r>
          </a:p>
          <a:p>
            <a:endParaRPr kumimoji="1" lang="zh-CN" altLang="en-US" dirty="0"/>
          </a:p>
          <a:p>
            <a:r>
              <a:rPr kumimoji="1" lang="en-US" altLang="zh-CN" dirty="0" smtClean="0"/>
              <a:t>1</a:t>
            </a:r>
            <a:r>
              <a:rPr kumimoji="1" lang="zh-CN" altLang="en-US" dirty="0" smtClean="0"/>
              <a:t>，客户端推流丢帧：</a:t>
            </a:r>
            <a:endParaRPr kumimoji="1" lang="en-US" altLang="zh-CN" dirty="0" smtClean="0"/>
          </a:p>
          <a:p>
            <a:r>
              <a:rPr kumimoji="1" lang="zh-CN" altLang="en-US" dirty="0" smtClean="0"/>
              <a:t>原因：在固定码率的情况下客户端码率设置太小。导致上传视频流不连续。</a:t>
            </a:r>
            <a:endParaRPr kumimoji="1" lang="en-US" altLang="zh-CN" dirty="0" smtClean="0"/>
          </a:p>
          <a:p>
            <a:r>
              <a:rPr kumimoji="1" lang="zh-CN" altLang="en-US" dirty="0" smtClean="0"/>
              <a:t>解决：适当加大码率设置，或者减少</a:t>
            </a:r>
            <a:r>
              <a:rPr kumimoji="1" lang="en-US" altLang="zh-CN" dirty="0" smtClean="0"/>
              <a:t>FPS</a:t>
            </a:r>
            <a:r>
              <a:rPr kumimoji="1" lang="zh-CN" altLang="en-US" dirty="0" smtClean="0"/>
              <a:t>及视频分辨率。</a:t>
            </a:r>
          </a:p>
          <a:p>
            <a:r>
              <a:rPr kumimoji="1" lang="en-US" altLang="zh-CN" dirty="0" smtClean="0"/>
              <a:t>2</a:t>
            </a:r>
            <a:r>
              <a:rPr kumimoji="1" lang="zh-CN" altLang="en-US" dirty="0" smtClean="0"/>
              <a:t>，服务端丢帧：</a:t>
            </a:r>
            <a:endParaRPr kumimoji="1" lang="en-US" altLang="zh-CN" dirty="0" smtClean="0"/>
          </a:p>
          <a:p>
            <a:r>
              <a:rPr kumimoji="1" lang="zh-CN" altLang="en-US" dirty="0" smtClean="0"/>
              <a:t>原因：推流端丢帧：一般不存在。</a:t>
            </a:r>
            <a:endParaRPr kumimoji="1" lang="en-US" altLang="zh-CN" dirty="0" smtClean="0"/>
          </a:p>
          <a:p>
            <a:r>
              <a:rPr kumimoji="1" lang="zh-CN" altLang="en-US" dirty="0" smtClean="0"/>
              <a:t>拉流端丢帧：服务器根据访</a:t>
            </a:r>
            <a:r>
              <a:rPr kumimoji="1" lang="zh-CN" altLang="en-US" dirty="0"/>
              <a:t>客的网络，选择性的丢帧（优先音频，</a:t>
            </a:r>
            <a:r>
              <a:rPr kumimoji="1" lang="en-US" altLang="zh-CN" dirty="0"/>
              <a:t>I</a:t>
            </a:r>
            <a:r>
              <a:rPr kumimoji="1" lang="zh-CN" altLang="en-US" dirty="0"/>
              <a:t>关键帧）</a:t>
            </a:r>
            <a:r>
              <a:rPr kumimoji="1" lang="zh-CN" altLang="en-US" dirty="0" smtClean="0"/>
              <a:t>。</a:t>
            </a:r>
            <a:endParaRPr kumimoji="1" lang="en-US" altLang="zh-CN" dirty="0" smtClean="0"/>
          </a:p>
          <a:p>
            <a:r>
              <a:rPr kumimoji="1" lang="zh-CN" altLang="en-US" dirty="0" smtClean="0"/>
              <a:t>解决：如果判断是因为主播设置的码率太大或者</a:t>
            </a:r>
            <a:r>
              <a:rPr kumimoji="1" lang="en-US" altLang="zh-CN" dirty="0" smtClean="0"/>
              <a:t>FPS</a:t>
            </a:r>
            <a:r>
              <a:rPr kumimoji="1" lang="zh-CN" altLang="en-US" dirty="0" smtClean="0"/>
              <a:t>太大，可以降低画面质量及</a:t>
            </a:r>
            <a:r>
              <a:rPr kumimoji="1" lang="en-US" altLang="zh-CN" dirty="0" smtClean="0"/>
              <a:t>FPS</a:t>
            </a:r>
            <a:endParaRPr kumimoji="1" lang="zh-CN" altLang="en-US" dirty="0"/>
          </a:p>
          <a:p>
            <a:endParaRPr kumimoji="1" lang="zh-CN" altLang="en-US" dirty="0"/>
          </a:p>
          <a:p>
            <a:r>
              <a:rPr kumimoji="1" lang="en-US" altLang="zh-CN" dirty="0"/>
              <a:t>3</a:t>
            </a:r>
            <a:r>
              <a:rPr kumimoji="1" lang="zh-CN" altLang="en-US" dirty="0" smtClean="0"/>
              <a:t>，访客端丢帧：</a:t>
            </a:r>
            <a:endParaRPr kumimoji="1" lang="en-US" altLang="zh-CN" dirty="0" smtClean="0"/>
          </a:p>
          <a:p>
            <a:r>
              <a:rPr kumimoji="1" lang="zh-CN" altLang="en-US" dirty="0" smtClean="0"/>
              <a:t>网络不好丢帧：获取数据不完整被抛弃。客户端追流（</a:t>
            </a:r>
            <a:r>
              <a:rPr kumimoji="1" lang="zh-CN" altLang="en-US" dirty="0"/>
              <a:t>访客和主播延迟过大，超过缓存值，然后客户端选择性丢掉一些数据，启动流追赶，这一瞬间会有花屏</a:t>
            </a:r>
            <a:r>
              <a:rPr kumimoji="1" lang="zh-CN" altLang="en-US" dirty="0" smtClean="0"/>
              <a:t>）</a:t>
            </a:r>
            <a:endParaRPr kumimoji="1" lang="en-US" altLang="zh-CN" dirty="0" smtClean="0"/>
          </a:p>
          <a:p>
            <a:r>
              <a:rPr kumimoji="1" lang="en-US" altLang="zh-CN" dirty="0" smtClean="0"/>
              <a:t>FPS</a:t>
            </a:r>
            <a:r>
              <a:rPr kumimoji="1" lang="zh-CN" altLang="en-US" dirty="0" smtClean="0"/>
              <a:t>刷新太慢：</a:t>
            </a:r>
            <a:r>
              <a:rPr kumimoji="1" lang="en-US" altLang="zh-CN" dirty="0"/>
              <a:t>FPS</a:t>
            </a:r>
            <a:r>
              <a:rPr kumimoji="1" lang="zh-CN" altLang="en-US" dirty="0"/>
              <a:t>刷新赶</a:t>
            </a:r>
            <a:r>
              <a:rPr kumimoji="1" lang="zh-CN" altLang="en-US" dirty="0" smtClean="0"/>
              <a:t>不上。</a:t>
            </a:r>
            <a:endParaRPr kumimoji="1" lang="en-US" altLang="zh-CN" dirty="0" smtClean="0"/>
          </a:p>
          <a:p>
            <a:r>
              <a:rPr kumimoji="1" lang="zh-CN" altLang="en-US" dirty="0" smtClean="0"/>
              <a:t>解决：访客端网络不好的话服务端可以尝试</a:t>
            </a:r>
            <a:r>
              <a:rPr kumimoji="1" lang="zh-CN" altLang="en-US" dirty="0"/>
              <a:t>提供不同质量的视频，根据访客网络自动切换合适码率</a:t>
            </a:r>
            <a:r>
              <a:rPr kumimoji="1" lang="zh-CN" altLang="en-US" dirty="0" smtClean="0"/>
              <a:t>。</a:t>
            </a:r>
            <a:r>
              <a:rPr kumimoji="1" lang="en-US" altLang="zh-CN" dirty="0" smtClean="0"/>
              <a:t>FPS</a:t>
            </a:r>
            <a:r>
              <a:rPr kumimoji="1" lang="zh-CN" altLang="en-US" dirty="0" smtClean="0"/>
              <a:t>刷新太慢，可能是</a:t>
            </a:r>
            <a:r>
              <a:rPr kumimoji="1" lang="en-US" altLang="zh-CN" dirty="0" smtClean="0"/>
              <a:t>App</a:t>
            </a:r>
            <a:r>
              <a:rPr kumimoji="1" lang="zh-CN" altLang="en-US" dirty="0" smtClean="0"/>
              <a:t> </a:t>
            </a:r>
            <a:r>
              <a:rPr kumimoji="1" lang="en-US" altLang="zh-CN" dirty="0" smtClean="0"/>
              <a:t>bug</a:t>
            </a:r>
            <a:r>
              <a:rPr kumimoji="1" lang="zh-CN" altLang="en-US" dirty="0" smtClean="0"/>
              <a:t>，也可能是主播端设置太低（一般不会发生）</a:t>
            </a:r>
            <a:endParaRPr kumimoji="1" lang="zh-CN" altLang="en-US" dirty="0"/>
          </a:p>
          <a:p>
            <a:endParaRPr kumimoji="1" lang="zh-CN" altLang="en-US" dirty="0"/>
          </a:p>
          <a:p>
            <a:endParaRPr kumimoji="1" lang="zh-CN" altLang="en-US" dirty="0"/>
          </a:p>
        </p:txBody>
      </p:sp>
    </p:spTree>
    <p:extLst>
      <p:ext uri="{BB962C8B-B14F-4D97-AF65-F5344CB8AC3E}">
        <p14:creationId xmlns:p14="http://schemas.microsoft.com/office/powerpoint/2010/main" val="256006043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36600" y="647700"/>
            <a:ext cx="6489700" cy="2585323"/>
          </a:xfrm>
          <a:prstGeom prst="rect">
            <a:avLst/>
          </a:prstGeom>
          <a:noFill/>
        </p:spPr>
        <p:txBody>
          <a:bodyPr wrap="square" rtlCol="0">
            <a:spAutoFit/>
          </a:bodyPr>
          <a:lstStyle/>
          <a:p>
            <a:r>
              <a:rPr kumimoji="1" lang="zh-CN" altLang="en-US" dirty="0" smtClean="0"/>
              <a:t> </a:t>
            </a:r>
            <a:r>
              <a:rPr kumimoji="1" lang="en-US" altLang="zh-CN" dirty="0" smtClean="0"/>
              <a:t>CDN</a:t>
            </a:r>
            <a:r>
              <a:rPr kumimoji="1" lang="zh-CN" altLang="en-US" dirty="0" smtClean="0"/>
              <a:t>（</a:t>
            </a:r>
            <a:r>
              <a:rPr lang="en-US" altLang="zh-CN" dirty="0"/>
              <a:t>Content Delivery Network</a:t>
            </a:r>
            <a:r>
              <a:rPr lang="zh-CN" altLang="en-US" dirty="0"/>
              <a:t>，即</a:t>
            </a:r>
            <a:r>
              <a:rPr lang="zh-CN" altLang="en-US" dirty="0">
                <a:hlinkClick r:id="rId2"/>
              </a:rPr>
              <a:t>内容分发网络</a:t>
            </a:r>
            <a:r>
              <a:rPr kumimoji="1" lang="zh-CN" altLang="en-US" dirty="0" smtClean="0"/>
              <a:t>）优化：</a:t>
            </a:r>
            <a:endParaRPr kumimoji="1" lang="en-US" altLang="zh-CN" dirty="0" smtClean="0"/>
          </a:p>
          <a:p>
            <a:endParaRPr kumimoji="1" lang="en-US" altLang="zh-CN" dirty="0" smtClean="0"/>
          </a:p>
          <a:p>
            <a:r>
              <a:rPr kumimoji="1" lang="zh-CN" altLang="en-US" dirty="0" smtClean="0"/>
              <a:t>因为我们的直播面向国际话，支持不同国家访问。如一个台湾直播非常火，我们大陆直播都去访问。如果不做任何优化，大部分访客页面都很卡。大陆到台湾的带宽是有上限的，我们可用带宽也是有限的。所以如果不做优化，只有一定量用户能够访问，或者非常卡。但是我们是可以优化的。如将直播数据通过专线推到大陆服务器，大陆服务器在同步到不同地区的服务器上。这样大陆访客就能够流畅欣赏主播了。</a:t>
            </a:r>
            <a:endParaRPr kumimoji="1" lang="en-US" altLang="zh-CN" dirty="0" smtClean="0"/>
          </a:p>
        </p:txBody>
      </p:sp>
    </p:spTree>
    <p:extLst>
      <p:ext uri="{BB962C8B-B14F-4D97-AF65-F5344CB8AC3E}">
        <p14:creationId xmlns:p14="http://schemas.microsoft.com/office/powerpoint/2010/main" val="186417619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分享知识主要围绕以下场景</a:t>
            </a:r>
            <a:endParaRPr kumimoji="1" lang="zh-CN" altLang="en-US" dirty="0"/>
          </a:p>
        </p:txBody>
      </p:sp>
      <p:pic>
        <p:nvPicPr>
          <p:cNvPr id="4" name="内容占位符 3"/>
          <p:cNvPicPr>
            <a:picLocks noGrp="1" noChangeAspect="1"/>
          </p:cNvPicPr>
          <p:nvPr>
            <p:ph idx="1"/>
          </p:nvPr>
        </p:nvPicPr>
        <p:blipFill>
          <a:blip r:embed="rId2"/>
          <a:srcRect t="-13739" b="-13739"/>
          <a:stretch>
            <a:fillRect/>
          </a:stretch>
        </p:blipFill>
        <p:spPr/>
      </p:pic>
      <p:sp>
        <p:nvSpPr>
          <p:cNvPr id="5" name="文本框 4"/>
          <p:cNvSpPr txBox="1"/>
          <p:nvPr/>
        </p:nvSpPr>
        <p:spPr>
          <a:xfrm>
            <a:off x="457201" y="1277034"/>
            <a:ext cx="8686800" cy="830997"/>
          </a:xfrm>
          <a:prstGeom prst="rect">
            <a:avLst/>
          </a:prstGeom>
          <a:noFill/>
        </p:spPr>
        <p:txBody>
          <a:bodyPr wrap="square" rtlCol="0">
            <a:spAutoFit/>
          </a:bodyPr>
          <a:lstStyle/>
          <a:p>
            <a:r>
              <a:rPr kumimoji="1" lang="zh-CN" altLang="en-US" sz="2400" dirty="0" smtClean="0">
                <a:latin typeface="Songti SC Regular"/>
                <a:cs typeface="Songti SC Regular"/>
              </a:rPr>
              <a:t>基于时间</a:t>
            </a:r>
            <a:r>
              <a:rPr kumimoji="1" lang="zh-CN" altLang="en-US" sz="2400" dirty="0" smtClean="0">
                <a:latin typeface="Songti SC Regular"/>
                <a:cs typeface="Songti SC Regular"/>
              </a:rPr>
              <a:t>序列的</a:t>
            </a:r>
            <a:r>
              <a:rPr kumimoji="1" lang="en-US" altLang="en-US" sz="2400" dirty="0" smtClean="0">
                <a:latin typeface="Songti SC Regular"/>
                <a:cs typeface="Songti SC Regular"/>
              </a:rPr>
              <a:t>音视</a:t>
            </a:r>
            <a:r>
              <a:rPr kumimoji="1" lang="zh-CN" altLang="en-US" sz="2400" dirty="0" smtClean="0">
                <a:latin typeface="Songti SC Regular"/>
                <a:cs typeface="Songti SC Regular"/>
              </a:rPr>
              <a:t>频</a:t>
            </a:r>
            <a:r>
              <a:rPr kumimoji="1" lang="zh-CN" altLang="en-US" sz="2400" dirty="0" smtClean="0">
                <a:latin typeface="Songti SC Regular"/>
                <a:cs typeface="Songti SC Regular"/>
              </a:rPr>
              <a:t>采集、处理、传输、存储、播放。我们这里所说的直播，</a:t>
            </a:r>
            <a:r>
              <a:rPr kumimoji="1" lang="zh-CN" altLang="en-US" sz="2400" dirty="0" smtClean="0">
                <a:latin typeface="Songti SC Regular"/>
                <a:cs typeface="Songti SC Regular"/>
              </a:rPr>
              <a:t>是指</a:t>
            </a:r>
            <a:r>
              <a:rPr kumimoji="1" lang="zh-CN" altLang="en-US" sz="2400" dirty="0" smtClean="0">
                <a:latin typeface="Songti SC Regular"/>
                <a:cs typeface="Songti SC Regular"/>
              </a:rPr>
              <a:t>一</a:t>
            </a:r>
            <a:r>
              <a:rPr kumimoji="1" lang="zh-CN" altLang="en-US" sz="2400" dirty="0" smtClean="0">
                <a:latin typeface="Songti SC Regular"/>
                <a:cs typeface="Songti SC Regular"/>
              </a:rPr>
              <a:t>对多的</a:t>
            </a:r>
            <a:r>
              <a:rPr kumimoji="1" lang="zh-CN" altLang="en-US" sz="2400" dirty="0" smtClean="0">
                <a:latin typeface="Songti SC Regular"/>
                <a:cs typeface="Songti SC Regular"/>
              </a:rPr>
              <a:t>直播</a:t>
            </a:r>
            <a:endParaRPr kumimoji="1" lang="zh-CN" altLang="en-US" sz="2400" dirty="0">
              <a:latin typeface="Songti SC Regular"/>
              <a:cs typeface="Songti SC Regular"/>
            </a:endParaRPr>
          </a:p>
        </p:txBody>
      </p:sp>
    </p:spTree>
    <p:extLst>
      <p:ext uri="{BB962C8B-B14F-4D97-AF65-F5344CB8AC3E}">
        <p14:creationId xmlns:p14="http://schemas.microsoft.com/office/powerpoint/2010/main" val="55405204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秒卡优化</a:t>
            </a:r>
            <a:endParaRPr kumimoji="1" lang="zh-CN" altLang="en-US" dirty="0"/>
          </a:p>
        </p:txBody>
      </p:sp>
      <p:sp>
        <p:nvSpPr>
          <p:cNvPr id="3" name="内容占位符 2"/>
          <p:cNvSpPr>
            <a:spLocks noGrp="1"/>
          </p:cNvSpPr>
          <p:nvPr>
            <p:ph idx="1"/>
          </p:nvPr>
        </p:nvSpPr>
        <p:spPr/>
        <p:txBody>
          <a:bodyPr>
            <a:normAutofit fontScale="40000" lnSpcReduction="20000"/>
          </a:bodyPr>
          <a:lstStyle/>
          <a:p>
            <a:r>
              <a:rPr kumimoji="1" lang="zh-TW" altLang="en-US" dirty="0" smtClean="0"/>
              <a:t>“秒开”</a:t>
            </a:r>
            <a:r>
              <a:rPr kumimoji="1" lang="zh-CN" altLang="en-US" dirty="0" smtClean="0"/>
              <a:t>优化切入点</a:t>
            </a:r>
            <a:endParaRPr kumimoji="1" lang="en-US" altLang="zh-CN" dirty="0" smtClean="0"/>
          </a:p>
          <a:p>
            <a:endParaRPr kumimoji="1" lang="en-US" altLang="zh-CN" dirty="0" smtClean="0"/>
          </a:p>
          <a:p>
            <a:pPr marL="0" indent="0">
              <a:buNone/>
            </a:pPr>
            <a:r>
              <a:rPr kumimoji="1" lang="zh-CN" altLang="en-US" dirty="0" smtClean="0"/>
              <a:t>大部分播放器都是拿到一个完成的 </a:t>
            </a:r>
            <a:r>
              <a:rPr kumimoji="1" lang="en-US" altLang="zh-CN" dirty="0" smtClean="0"/>
              <a:t>GOP </a:t>
            </a:r>
            <a:r>
              <a:rPr kumimoji="1" lang="zh-CN" altLang="en-US" dirty="0" smtClean="0"/>
              <a:t>后才能解码播放，基于 </a:t>
            </a:r>
            <a:r>
              <a:rPr kumimoji="1" lang="en-US" altLang="zh-CN" dirty="0" err="1" smtClean="0"/>
              <a:t>FFmpeg</a:t>
            </a:r>
            <a:r>
              <a:rPr kumimoji="1" lang="en-US" altLang="zh-CN" dirty="0" smtClean="0"/>
              <a:t> </a:t>
            </a:r>
            <a:r>
              <a:rPr kumimoji="1" lang="zh-CN" altLang="en-US" dirty="0" smtClean="0"/>
              <a:t>移植的播放器甚至需要等待音画时间戳同步后才能播放</a:t>
            </a:r>
            <a:endParaRPr kumimoji="1" lang="en-US" altLang="zh-CN" dirty="0" smtClean="0"/>
          </a:p>
          <a:p>
            <a:pPr marL="0" indent="0">
              <a:buNone/>
            </a:pPr>
            <a:r>
              <a:rPr kumimoji="1" lang="zh-CN" altLang="en-US" dirty="0" smtClean="0"/>
              <a:t>（如果一个直播里边没有音频只有视频相当于要等待音频超时后才能播放画面）。﻿﻿</a:t>
            </a:r>
          </a:p>
          <a:p>
            <a:pPr marL="0" indent="0">
              <a:buNone/>
            </a:pPr>
            <a:endParaRPr kumimoji="1" lang="en-US" altLang="zh-CN" dirty="0" smtClean="0"/>
          </a:p>
          <a:p>
            <a:r>
              <a:rPr kumimoji="1" lang="zh-CN" altLang="en-US" dirty="0" smtClean="0"/>
              <a:t>播放器端优化：</a:t>
            </a:r>
            <a:endParaRPr kumimoji="1" lang="en-US" altLang="zh-CN" dirty="0" smtClean="0"/>
          </a:p>
          <a:p>
            <a:pPr marL="0" indent="0">
              <a:buNone/>
            </a:pPr>
            <a:r>
              <a:rPr kumimoji="1" lang="en-US" altLang="zh-CN" dirty="0" smtClean="0"/>
              <a:t> </a:t>
            </a:r>
            <a:r>
              <a:rPr kumimoji="1" lang="zh-CN" altLang="en-US" dirty="0" smtClean="0"/>
              <a:t>改写播放器逻辑让播放器拿到第一个关键帧后就给予显示。﻿﻿</a:t>
            </a:r>
          </a:p>
          <a:p>
            <a:pPr marL="0" indent="0">
              <a:buNone/>
            </a:pPr>
            <a:r>
              <a:rPr kumimoji="1" lang="en-US" altLang="zh-CN" dirty="0" smtClean="0"/>
              <a:t>GOP </a:t>
            </a:r>
            <a:r>
              <a:rPr kumimoji="1" lang="zh-CN" altLang="en-US" dirty="0" smtClean="0"/>
              <a:t>的第一帧通常都是关键帧，由于加载的数据较少，可以达到 “首帧秒开”。﻿﻿</a:t>
            </a:r>
            <a:endParaRPr kumimoji="1" lang="en-US" altLang="zh-CN" dirty="0" smtClean="0"/>
          </a:p>
          <a:p>
            <a:pPr marL="0" indent="0">
              <a:buNone/>
            </a:pPr>
            <a:endParaRPr kumimoji="1" lang="en-US" altLang="zh-CN" dirty="0"/>
          </a:p>
          <a:p>
            <a:r>
              <a:rPr kumimoji="1" lang="zh-CN" altLang="en-US" dirty="0" smtClean="0"/>
              <a:t>直播服务器支持 </a:t>
            </a:r>
            <a:r>
              <a:rPr kumimoji="1" lang="en-US" altLang="zh-CN" dirty="0" smtClean="0"/>
              <a:t>GOP </a:t>
            </a:r>
            <a:r>
              <a:rPr kumimoji="1" lang="zh-CN" altLang="en-US" dirty="0" smtClean="0"/>
              <a:t>缓存</a:t>
            </a:r>
          </a:p>
          <a:p>
            <a:pPr marL="0" indent="0">
              <a:buNone/>
            </a:pPr>
            <a:r>
              <a:rPr kumimoji="1" lang="zh-CN" altLang="en-US" dirty="0" smtClean="0"/>
              <a:t>如果直播服务器支持 </a:t>
            </a:r>
            <a:r>
              <a:rPr kumimoji="1" lang="en-US" altLang="zh-CN" dirty="0" smtClean="0"/>
              <a:t>GOP </a:t>
            </a:r>
            <a:r>
              <a:rPr kumimoji="1" lang="zh-CN" altLang="en-US" dirty="0" smtClean="0"/>
              <a:t>缓存，意味着播放器在和服务器建立连接后可立即拿到数据，从而省却跨地域和跨运营商的回源传输时间。﻿﻿</a:t>
            </a:r>
          </a:p>
          <a:p>
            <a:pPr marL="0" indent="0">
              <a:buNone/>
            </a:pPr>
            <a:endParaRPr kumimoji="1" lang="en-US" altLang="zh-CN" dirty="0"/>
          </a:p>
          <a:p>
            <a:r>
              <a:rPr kumimoji="1" lang="zh-CN" altLang="en-US" dirty="0" smtClean="0"/>
              <a:t>推流端（直播端）</a:t>
            </a:r>
          </a:p>
          <a:p>
            <a:pPr marL="0" indent="0">
              <a:buNone/>
            </a:pPr>
            <a:r>
              <a:rPr kumimoji="1" lang="zh-CN" altLang="en-US" dirty="0" smtClean="0"/>
              <a:t>增加关键帧个数可改善画质（</a:t>
            </a:r>
            <a:r>
              <a:rPr kumimoji="1" lang="en-US" altLang="zh-CN" dirty="0" smtClean="0"/>
              <a:t>GOP </a:t>
            </a:r>
            <a:r>
              <a:rPr kumimoji="1" lang="zh-CN" altLang="en-US" dirty="0" smtClean="0"/>
              <a:t>通常为 </a:t>
            </a:r>
            <a:r>
              <a:rPr kumimoji="1" lang="en-US" altLang="zh-CN" dirty="0" smtClean="0"/>
              <a:t>FPS </a:t>
            </a:r>
            <a:r>
              <a:rPr kumimoji="1" lang="zh-CN" altLang="en-US" dirty="0" smtClean="0"/>
              <a:t>的倍数），但是同时增加了带宽和网络负载。这意味着，客户端播放器下载一个 </a:t>
            </a:r>
            <a:r>
              <a:rPr kumimoji="1" lang="en-US" altLang="zh-CN" dirty="0" smtClean="0"/>
              <a:t>GOP</a:t>
            </a:r>
            <a:r>
              <a:rPr kumimoji="1" lang="zh-CN" altLang="en-US" dirty="0" smtClean="0"/>
              <a:t>，毕竟该 </a:t>
            </a:r>
            <a:r>
              <a:rPr kumimoji="1" lang="en-US" altLang="zh-CN" dirty="0" smtClean="0"/>
              <a:t>GOP </a:t>
            </a:r>
            <a:r>
              <a:rPr kumimoji="1" lang="zh-CN" altLang="en-US" dirty="0" smtClean="0"/>
              <a:t>存在一定的数据体积，如果播放端网络不佳，有可能不是能够快速在秒级以内下载完该 </a:t>
            </a:r>
            <a:r>
              <a:rPr kumimoji="1" lang="en-US" altLang="zh-CN" dirty="0" smtClean="0"/>
              <a:t>GOP</a:t>
            </a:r>
            <a:r>
              <a:rPr kumimoji="1" lang="zh-CN" altLang="en-US" dirty="0" smtClean="0"/>
              <a:t>，进而影响观感体验。﻿﻿</a:t>
            </a:r>
            <a:endParaRPr kumimoji="1" lang="en-US" altLang="zh-CN" dirty="0" smtClean="0"/>
          </a:p>
          <a:p>
            <a:pPr marL="0" indent="0">
              <a:buNone/>
            </a:pPr>
            <a:endParaRPr kumimoji="1" lang="en-US" altLang="zh-CN" dirty="0" smtClean="0"/>
          </a:p>
          <a:p>
            <a:r>
              <a:rPr kumimoji="1" lang="en-US" altLang="zh-CN" dirty="0" smtClean="0"/>
              <a:t>DNS </a:t>
            </a:r>
            <a:r>
              <a:rPr kumimoji="1" lang="zh-CN" altLang="en-US" dirty="0" smtClean="0"/>
              <a:t>优化解析</a:t>
            </a:r>
            <a:endParaRPr kumimoji="1" lang="en-US" altLang="zh-CN" dirty="0" smtClean="0"/>
          </a:p>
          <a:p>
            <a:pPr marL="0" indent="0">
              <a:buNone/>
            </a:pPr>
            <a:endParaRPr kumimoji="1" lang="zh-CN" altLang="en-US" dirty="0" smtClean="0"/>
          </a:p>
          <a:p>
            <a:pPr marL="0" indent="0">
              <a:buNone/>
            </a:pPr>
            <a:r>
              <a:rPr kumimoji="1" lang="zh-CN" altLang="en-US" dirty="0" smtClean="0"/>
              <a:t>提前做好 </a:t>
            </a:r>
            <a:r>
              <a:rPr kumimoji="1" lang="en-US" altLang="zh-CN" dirty="0" smtClean="0"/>
              <a:t>DNS </a:t>
            </a:r>
            <a:r>
              <a:rPr kumimoji="1" lang="zh-CN" altLang="en-US" dirty="0" smtClean="0"/>
              <a:t>解析通常能省几十毫秒。提前做好测速选线（择取最优线路）将极大提高下载性能。﻿﻿</a:t>
            </a:r>
          </a:p>
          <a:p>
            <a:pPr marL="0" indent="0">
              <a:buNone/>
            </a:pPr>
            <a:endParaRPr kumimoji="1" lang="zh-CN" altLang="en-US" dirty="0" smtClean="0"/>
          </a:p>
          <a:p>
            <a:pPr marL="0" indent="0">
              <a:buNone/>
            </a:pPr>
            <a:endParaRPr kumimoji="1" lang="zh-CN" altLang="en-US" dirty="0" smtClean="0"/>
          </a:p>
          <a:p>
            <a:pPr marL="0" indent="0">
              <a:buNone/>
            </a:pPr>
            <a:endParaRPr kumimoji="1" lang="zh-CN" altLang="en-US" dirty="0"/>
          </a:p>
        </p:txBody>
      </p:sp>
    </p:spTree>
    <p:extLst>
      <p:ext uri="{BB962C8B-B14F-4D97-AF65-F5344CB8AC3E}">
        <p14:creationId xmlns:p14="http://schemas.microsoft.com/office/powerpoint/2010/main" val="109715951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dirty="0" smtClean="0"/>
              <a:t>避免卡顿</a:t>
            </a:r>
            <a:endParaRPr kumimoji="1" lang="zh-CN" altLang="en-US" dirty="0"/>
          </a:p>
        </p:txBody>
      </p:sp>
      <p:sp>
        <p:nvSpPr>
          <p:cNvPr id="3" name="内容占位符 2"/>
          <p:cNvSpPr>
            <a:spLocks noGrp="1"/>
          </p:cNvSpPr>
          <p:nvPr>
            <p:ph idx="1"/>
          </p:nvPr>
        </p:nvSpPr>
        <p:spPr/>
        <p:txBody>
          <a:bodyPr>
            <a:normAutofit fontScale="70000" lnSpcReduction="20000"/>
          </a:bodyPr>
          <a:lstStyle/>
          <a:p>
            <a:r>
              <a:rPr kumimoji="1" lang="zh-CN" altLang="en-US" dirty="0" smtClean="0"/>
              <a:t>针对市场占有率高的设备合理配置</a:t>
            </a:r>
            <a:r>
              <a:rPr kumimoji="1" lang="en-US" altLang="zh-CN" dirty="0" smtClean="0"/>
              <a:t>FPS</a:t>
            </a:r>
            <a:r>
              <a:rPr kumimoji="1" lang="zh-CN" altLang="en-US" dirty="0" smtClean="0"/>
              <a:t>，</a:t>
            </a:r>
            <a:r>
              <a:rPr kumimoji="1" lang="en-US" altLang="zh-CN" dirty="0" smtClean="0"/>
              <a:t>GOP</a:t>
            </a:r>
            <a:r>
              <a:rPr kumimoji="1" lang="zh-CN" altLang="en-US" dirty="0" smtClean="0"/>
              <a:t>，码率保证整体质量。</a:t>
            </a:r>
            <a:endParaRPr kumimoji="1" lang="en-US" altLang="zh-CN" dirty="0" smtClean="0"/>
          </a:p>
          <a:p>
            <a:r>
              <a:rPr kumimoji="1" lang="zh-CN" altLang="en-US" dirty="0" smtClean="0"/>
              <a:t>合理设置缓存（这个缓存一定程度造成延迟，不能设置太大）</a:t>
            </a:r>
            <a:endParaRPr kumimoji="1" lang="en-US" altLang="zh-CN" dirty="0" smtClean="0"/>
          </a:p>
          <a:p>
            <a:pPr marL="0" indent="0">
              <a:buNone/>
            </a:pPr>
            <a:r>
              <a:rPr kumimoji="1" lang="zh-CN" altLang="en-US" dirty="0" smtClean="0"/>
              <a:t>如播放端临时断网了，但又快速恢复了，针对这种场景，播放端如果不做容错处理，很难不出现黑屏或是重新加载播放的现象。﻿﻿为了容忍这种网络错误，并达到让终端用户无感知，客户端播放器可以考虑构建一个</a:t>
            </a:r>
            <a:r>
              <a:rPr kumimoji="1" lang="en-US" altLang="zh-CN" dirty="0" smtClean="0"/>
              <a:t>FIFO</a:t>
            </a:r>
            <a:r>
              <a:rPr kumimoji="1" lang="zh-CN" altLang="en-US" dirty="0" smtClean="0"/>
              <a:t>（先进先出）的缓冲队列，解码器从播放缓存队列读取数据，缓存队列从直播服务器源源不断的下载数据。通常，缓存队列的容量是以时间为单位（比如</a:t>
            </a:r>
            <a:r>
              <a:rPr kumimoji="1" lang="en-US" altLang="zh-CN" dirty="0" smtClean="0"/>
              <a:t>3s</a:t>
            </a:r>
            <a:r>
              <a:rPr kumimoji="1" lang="zh-CN" altLang="en-US" dirty="0" smtClean="0"/>
              <a:t>），在播放端网络不可靠时，客户端缓存区可以起到“断网无感”的过渡作用。﻿﻿</a:t>
            </a:r>
            <a:endParaRPr kumimoji="1" lang="en-US" altLang="zh-CN" dirty="0" smtClean="0"/>
          </a:p>
          <a:p>
            <a:r>
              <a:rPr kumimoji="1" lang="en-US" altLang="zh-CN" dirty="0" smtClean="0"/>
              <a:t>DNS</a:t>
            </a:r>
            <a:r>
              <a:rPr kumimoji="1" lang="zh-CN" altLang="en-US" dirty="0" smtClean="0"/>
              <a:t>优化（动态调整线路）。初始化直播推流之前，例如基于 </a:t>
            </a:r>
            <a:r>
              <a:rPr kumimoji="1" lang="en-US" altLang="zh-CN" dirty="0" smtClean="0"/>
              <a:t>IP </a:t>
            </a:r>
            <a:r>
              <a:rPr kumimoji="1" lang="zh-CN" altLang="en-US" dirty="0" smtClean="0"/>
              <a:t>地理位置和运营商的精确调度，分配线路质量最优的边缘接入节点。在直播推流的过程中，可以实时监测帧率反馈等质量数据，基于直播流的质量动态调整线路。﻿﻿</a:t>
            </a:r>
          </a:p>
          <a:p>
            <a:endParaRPr kumimoji="1" lang="en-US" altLang="zh-CN" dirty="0" smtClean="0"/>
          </a:p>
        </p:txBody>
      </p:sp>
    </p:spTree>
    <p:extLst>
      <p:ext uri="{BB962C8B-B14F-4D97-AF65-F5344CB8AC3E}">
        <p14:creationId xmlns:p14="http://schemas.microsoft.com/office/powerpoint/2010/main" val="285378579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smtClean="0"/>
              <a:t>Ios</a:t>
            </a:r>
            <a:r>
              <a:rPr kumimoji="1" lang="zh-CN" altLang="en-US" dirty="0" smtClean="0"/>
              <a:t> 代码逻辑</a:t>
            </a:r>
            <a:endParaRPr kumimoji="1" lang="zh-CN" altLang="en-US" dirty="0"/>
          </a:p>
        </p:txBody>
      </p:sp>
      <p:sp>
        <p:nvSpPr>
          <p:cNvPr id="3" name="内容占位符 2"/>
          <p:cNvSpPr>
            <a:spLocks noGrp="1"/>
          </p:cNvSpPr>
          <p:nvPr>
            <p:ph idx="1"/>
          </p:nvPr>
        </p:nvSpPr>
        <p:spPr/>
        <p:txBody>
          <a:bodyPr>
            <a:normAutofit/>
          </a:bodyPr>
          <a:lstStyle/>
          <a:p>
            <a:r>
              <a:rPr lang="zh-CN" altLang="en-US" sz="2400" dirty="0" smtClean="0"/>
              <a:t>摄像头获取</a:t>
            </a:r>
            <a:r>
              <a:rPr lang="zh-CN" altLang="en-US" sz="2400" dirty="0" smtClean="0"/>
              <a:t>数据来源</a:t>
            </a:r>
            <a:endParaRPr lang="en-US" altLang="zh-CN" dirty="0"/>
          </a:p>
          <a:p>
            <a:pPr marL="0" indent="0">
              <a:buNone/>
            </a:pPr>
            <a:endParaRPr lang="en-US" altLang="zh-CN" sz="1800" dirty="0"/>
          </a:p>
          <a:p>
            <a:pPr marL="0" indent="0">
              <a:buNone/>
            </a:pPr>
            <a:r>
              <a:rPr lang="en-US" altLang="zh-CN" sz="1800" dirty="0" smtClean="0"/>
              <a:t>-</a:t>
            </a:r>
            <a:r>
              <a:rPr lang="en-US" altLang="zh-CN" sz="1800" dirty="0"/>
              <a:t>(void) </a:t>
            </a:r>
            <a:r>
              <a:rPr lang="en-US" altLang="zh-CN" sz="1800" dirty="0" err="1"/>
              <a:t>captureOutput</a:t>
            </a:r>
            <a:r>
              <a:rPr lang="en-US" altLang="zh-CN" sz="1800" dirty="0"/>
              <a:t>:(</a:t>
            </a:r>
            <a:r>
              <a:rPr lang="en-US" altLang="zh-CN" sz="1800" dirty="0" err="1"/>
              <a:t>AVCaptureOutput</a:t>
            </a:r>
            <a:r>
              <a:rPr lang="en-US" altLang="zh-CN" sz="1800" dirty="0"/>
              <a:t>*)</a:t>
            </a:r>
            <a:r>
              <a:rPr lang="en-US" altLang="zh-CN" sz="1800" dirty="0" err="1"/>
              <a:t>captureOutput</a:t>
            </a:r>
            <a:r>
              <a:rPr lang="en-US" altLang="zh-CN" sz="1800" dirty="0"/>
              <a:t> </a:t>
            </a:r>
            <a:endParaRPr lang="en-US" altLang="zh-CN" sz="1800" dirty="0" smtClean="0"/>
          </a:p>
          <a:p>
            <a:pPr marL="0" indent="0">
              <a:buNone/>
            </a:pPr>
            <a:r>
              <a:rPr lang="en-US" altLang="zh-CN" sz="1800" dirty="0" err="1" smtClean="0"/>
              <a:t>didOutputSampleBuffer</a:t>
            </a:r>
            <a:r>
              <a:rPr lang="en-US" altLang="zh-CN" sz="1800" dirty="0"/>
              <a:t>:(</a:t>
            </a:r>
            <a:r>
              <a:rPr lang="en-US" altLang="zh-CN" sz="1800" dirty="0" err="1"/>
              <a:t>CMSampleBufferRef</a:t>
            </a:r>
            <a:r>
              <a:rPr lang="en-US" altLang="zh-CN" sz="1800" dirty="0"/>
              <a:t>)</a:t>
            </a:r>
            <a:r>
              <a:rPr lang="en-US" altLang="zh-CN" sz="1800" dirty="0" err="1"/>
              <a:t>sampleBuffer</a:t>
            </a:r>
            <a:r>
              <a:rPr lang="en-US" altLang="zh-CN" sz="1800" dirty="0"/>
              <a:t> </a:t>
            </a:r>
            <a:r>
              <a:rPr lang="en-US" altLang="zh-CN" sz="1800" dirty="0" err="1"/>
              <a:t>fromConnection</a:t>
            </a:r>
            <a:r>
              <a:rPr lang="en-US" altLang="zh-CN" sz="1800" dirty="0"/>
              <a:t>:(</a:t>
            </a:r>
            <a:r>
              <a:rPr lang="en-US" altLang="zh-CN" sz="1800" dirty="0" err="1"/>
              <a:t>AVCaptureConnection</a:t>
            </a:r>
            <a:r>
              <a:rPr lang="en-US" altLang="zh-CN" sz="1800" dirty="0"/>
              <a:t>*)connection</a:t>
            </a:r>
            <a:r>
              <a:rPr lang="en-US" altLang="zh-CN" sz="1800" dirty="0" smtClean="0"/>
              <a:t>{</a:t>
            </a:r>
            <a:endParaRPr lang="en-US" altLang="zh-CN" sz="1800" dirty="0" smtClean="0"/>
          </a:p>
          <a:p>
            <a:pPr marL="0" indent="0">
              <a:buNone/>
            </a:pPr>
            <a:r>
              <a:rPr lang="en-US" altLang="zh-CN" sz="1800" dirty="0" smtClean="0"/>
              <a:t>	</a:t>
            </a:r>
            <a:r>
              <a:rPr lang="en-US" altLang="zh-CN" sz="1800" dirty="0" err="1" smtClean="0"/>
              <a:t>CVPixelBufferRef</a:t>
            </a:r>
            <a:r>
              <a:rPr lang="en-US" altLang="zh-CN" sz="1800" dirty="0" smtClean="0"/>
              <a:t> </a:t>
            </a:r>
            <a:r>
              <a:rPr lang="en-US" altLang="zh-CN" sz="1800" dirty="0" err="1"/>
              <a:t>pixelBuffer</a:t>
            </a:r>
            <a:r>
              <a:rPr lang="en-US" altLang="zh-CN" sz="1800" dirty="0"/>
              <a:t> = </a:t>
            </a:r>
            <a:r>
              <a:rPr lang="en-US" altLang="zh-CN" sz="1800" dirty="0" smtClean="0"/>
              <a:t>		(</a:t>
            </a:r>
            <a:r>
              <a:rPr lang="en-US" altLang="zh-CN" sz="1800" dirty="0" err="1"/>
              <a:t>CVPixelBufferRef</a:t>
            </a:r>
            <a:r>
              <a:rPr lang="en-US" altLang="zh-CN" sz="1800" dirty="0"/>
              <a:t>)</a:t>
            </a:r>
            <a:r>
              <a:rPr lang="en-US" altLang="zh-CN" sz="1800" dirty="0" err="1"/>
              <a:t>CMSampleBufferGetImageBuffer</a:t>
            </a:r>
            <a:r>
              <a:rPr lang="en-US" altLang="zh-CN" sz="1800" dirty="0"/>
              <a:t>(</a:t>
            </a:r>
            <a:r>
              <a:rPr lang="en-US" altLang="zh-CN" sz="1800" dirty="0" err="1"/>
              <a:t>sampleBuffer</a:t>
            </a:r>
            <a:r>
              <a:rPr lang="en-US" altLang="zh-CN" sz="1800" dirty="0"/>
              <a:t>)</a:t>
            </a:r>
            <a:r>
              <a:rPr lang="en-US" altLang="zh-CN" sz="1800" dirty="0" smtClean="0"/>
              <a:t>;</a:t>
            </a:r>
          </a:p>
          <a:p>
            <a:pPr marL="0" indent="0">
              <a:buNone/>
            </a:pPr>
            <a:endParaRPr lang="en-US" altLang="zh-CN" dirty="0" smtClean="0"/>
          </a:p>
          <a:p>
            <a:pPr marL="0" indent="0">
              <a:buNone/>
            </a:pPr>
            <a:endParaRPr lang="en-US" altLang="zh-CN" dirty="0" smtClean="0"/>
          </a:p>
          <a:p>
            <a:pPr marL="0" indent="0">
              <a:buNone/>
            </a:pPr>
            <a:endParaRPr kumimoji="1" lang="en-US" altLang="zh-CN" dirty="0"/>
          </a:p>
          <a:p>
            <a:pPr marL="0" indent="0">
              <a:buNone/>
            </a:pPr>
            <a:endParaRPr kumimoji="1" lang="zh-CN" altLang="en-US" dirty="0"/>
          </a:p>
        </p:txBody>
      </p:sp>
    </p:spTree>
    <p:extLst>
      <p:ext uri="{BB962C8B-B14F-4D97-AF65-F5344CB8AC3E}">
        <p14:creationId xmlns:p14="http://schemas.microsoft.com/office/powerpoint/2010/main" val="38080815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900" y="114300"/>
            <a:ext cx="7762799" cy="3693319"/>
          </a:xfrm>
          <a:prstGeom prst="rect">
            <a:avLst/>
          </a:prstGeom>
          <a:noFill/>
        </p:spPr>
        <p:txBody>
          <a:bodyPr wrap="none" rtlCol="0">
            <a:spAutoFit/>
          </a:bodyPr>
          <a:lstStyle/>
          <a:p>
            <a:r>
              <a:rPr lang="zh-CN" altLang="en-US" dirty="0"/>
              <a:t> </a:t>
            </a:r>
            <a:r>
              <a:rPr lang="en-US" altLang="zh-CN" dirty="0"/>
              <a:t>// </a:t>
            </a:r>
            <a:r>
              <a:rPr lang="zh-CN" altLang="en-US" dirty="0"/>
              <a:t>预先设定几组编码质量，之后可以切换</a:t>
            </a:r>
          </a:p>
          <a:p>
            <a:r>
              <a:rPr lang="en-US" altLang="zh-CN" dirty="0"/>
              <a:t>   </a:t>
            </a:r>
            <a:r>
              <a:rPr lang="en-US" altLang="zh-CN" dirty="0" err="1" smtClean="0"/>
              <a:t>CGSize</a:t>
            </a:r>
            <a:r>
              <a:rPr lang="en-US" altLang="zh-CN" dirty="0" smtClean="0"/>
              <a:t> </a:t>
            </a:r>
            <a:r>
              <a:rPr lang="en-US" altLang="zh-CN" dirty="0" err="1"/>
              <a:t>videoSize</a:t>
            </a:r>
            <a:r>
              <a:rPr lang="en-US" altLang="zh-CN" dirty="0"/>
              <a:t> = </a:t>
            </a:r>
            <a:r>
              <a:rPr lang="en-US" altLang="zh-CN" dirty="0" err="1"/>
              <a:t>CGSizeMake</a:t>
            </a:r>
            <a:r>
              <a:rPr lang="en-US" altLang="zh-CN" dirty="0"/>
              <a:t>(416, 720)</a:t>
            </a:r>
            <a:r>
              <a:rPr lang="en-US" altLang="zh-CN" dirty="0" smtClean="0"/>
              <a:t>;</a:t>
            </a:r>
          </a:p>
          <a:p>
            <a:endParaRPr lang="de-DE" altLang="zh-CN" dirty="0"/>
          </a:p>
          <a:p>
            <a:r>
              <a:rPr lang="de-DE" altLang="zh-CN" dirty="0">
                <a:solidFill>
                  <a:srgbClr val="008000"/>
                </a:solidFill>
              </a:rPr>
              <a:t>    </a:t>
            </a:r>
            <a:r>
              <a:rPr lang="de-DE" altLang="zh-CN" dirty="0" err="1">
                <a:solidFill>
                  <a:srgbClr val="008000"/>
                </a:solidFill>
              </a:rPr>
              <a:t>NSUInteger</a:t>
            </a:r>
            <a:r>
              <a:rPr lang="de-DE" altLang="zh-CN" dirty="0">
                <a:solidFill>
                  <a:srgbClr val="008000"/>
                </a:solidFill>
              </a:rPr>
              <a:t> </a:t>
            </a:r>
            <a:r>
              <a:rPr lang="de-DE" altLang="zh-CN" dirty="0" err="1" smtClean="0">
                <a:solidFill>
                  <a:srgbClr val="008000"/>
                </a:solidFill>
              </a:rPr>
              <a:t>fps</a:t>
            </a:r>
            <a:r>
              <a:rPr lang="de-DE" altLang="zh-CN" dirty="0" smtClean="0">
                <a:solidFill>
                  <a:srgbClr val="008000"/>
                </a:solidFill>
              </a:rPr>
              <a:t> </a:t>
            </a:r>
            <a:r>
              <a:rPr lang="de-DE" altLang="zh-CN" dirty="0">
                <a:solidFill>
                  <a:srgbClr val="008000"/>
                </a:solidFill>
              </a:rPr>
              <a:t>= 20</a:t>
            </a:r>
            <a:r>
              <a:rPr lang="de-DE" altLang="zh-CN" dirty="0" smtClean="0">
                <a:solidFill>
                  <a:srgbClr val="008000"/>
                </a:solidFill>
              </a:rPr>
              <a:t>;</a:t>
            </a:r>
            <a:endParaRPr lang="de-DE" altLang="zh-CN" dirty="0">
              <a:solidFill>
                <a:srgbClr val="008000"/>
              </a:solidFill>
            </a:endParaRPr>
          </a:p>
          <a:p>
            <a:r>
              <a:rPr lang="de-DE" altLang="zh-CN" dirty="0">
                <a:solidFill>
                  <a:srgbClr val="008000"/>
                </a:solidFill>
              </a:rPr>
              <a:t>    </a:t>
            </a:r>
            <a:r>
              <a:rPr lang="de-DE" altLang="zh-CN" dirty="0" err="1">
                <a:solidFill>
                  <a:srgbClr val="008000"/>
                </a:solidFill>
              </a:rPr>
              <a:t>NSUInteger</a:t>
            </a:r>
            <a:r>
              <a:rPr lang="de-DE" altLang="zh-CN" dirty="0">
                <a:solidFill>
                  <a:srgbClr val="008000"/>
                </a:solidFill>
              </a:rPr>
              <a:t> </a:t>
            </a:r>
            <a:r>
              <a:rPr lang="de-DE" altLang="zh-CN" dirty="0" err="1">
                <a:solidFill>
                  <a:srgbClr val="008000"/>
                </a:solidFill>
              </a:rPr>
              <a:t>keyframe</a:t>
            </a:r>
            <a:r>
              <a:rPr lang="de-DE" altLang="zh-CN" dirty="0">
                <a:solidFill>
                  <a:srgbClr val="008000"/>
                </a:solidFill>
              </a:rPr>
              <a:t> </a:t>
            </a:r>
            <a:r>
              <a:rPr lang="de-DE" altLang="zh-CN" dirty="0" smtClean="0">
                <a:solidFill>
                  <a:srgbClr val="008000"/>
                </a:solidFill>
              </a:rPr>
              <a:t>=</a:t>
            </a:r>
            <a:r>
              <a:rPr lang="en-US" altLang="zh-CN" dirty="0" smtClean="0">
                <a:solidFill>
                  <a:srgbClr val="008000"/>
                </a:solidFill>
              </a:rPr>
              <a:t>6</a:t>
            </a:r>
            <a:r>
              <a:rPr lang="de-DE" altLang="zh-CN" dirty="0" smtClean="0">
                <a:solidFill>
                  <a:srgbClr val="008000"/>
                </a:solidFill>
              </a:rPr>
              <a:t> </a:t>
            </a:r>
            <a:r>
              <a:rPr lang="de-DE" altLang="zh-CN" dirty="0">
                <a:solidFill>
                  <a:srgbClr val="008000"/>
                </a:solidFill>
              </a:rPr>
              <a:t>0</a:t>
            </a:r>
            <a:r>
              <a:rPr lang="de-DE" altLang="zh-CN" dirty="0" smtClean="0">
                <a:solidFill>
                  <a:srgbClr val="008000"/>
                </a:solidFill>
              </a:rPr>
              <a:t>;</a:t>
            </a:r>
            <a:endParaRPr lang="de-DE" altLang="zh-CN" dirty="0"/>
          </a:p>
          <a:p>
            <a:r>
              <a:rPr lang="de-DE" altLang="zh-CN" dirty="0">
                <a:solidFill>
                  <a:srgbClr val="008000"/>
                </a:solidFill>
              </a:rPr>
              <a:t>    </a:t>
            </a:r>
            <a:r>
              <a:rPr lang="de-DE" altLang="zh-CN" dirty="0" err="1">
                <a:solidFill>
                  <a:srgbClr val="008000"/>
                </a:solidFill>
              </a:rPr>
              <a:t>NSUInteger</a:t>
            </a:r>
            <a:r>
              <a:rPr lang="de-DE" altLang="zh-CN" dirty="0">
                <a:solidFill>
                  <a:srgbClr val="008000"/>
                </a:solidFill>
              </a:rPr>
              <a:t> </a:t>
            </a:r>
            <a:r>
              <a:rPr lang="de-DE" altLang="zh-CN" dirty="0" err="1">
                <a:solidFill>
                  <a:srgbClr val="008000"/>
                </a:solidFill>
              </a:rPr>
              <a:t>bitRate</a:t>
            </a:r>
            <a:r>
              <a:rPr lang="de-DE" altLang="zh-CN" dirty="0">
                <a:solidFill>
                  <a:srgbClr val="008000"/>
                </a:solidFill>
              </a:rPr>
              <a:t> </a:t>
            </a:r>
            <a:r>
              <a:rPr lang="de-DE" altLang="zh-CN" dirty="0" smtClean="0">
                <a:solidFill>
                  <a:srgbClr val="008000"/>
                </a:solidFill>
              </a:rPr>
              <a:t>=</a:t>
            </a:r>
            <a:r>
              <a:rPr lang="en-US" altLang="zh-CN" dirty="0" smtClean="0">
                <a:solidFill>
                  <a:srgbClr val="008000"/>
                </a:solidFill>
              </a:rPr>
              <a:t>60</a:t>
            </a:r>
            <a:r>
              <a:rPr lang="de-DE" altLang="zh-CN" dirty="0" smtClean="0">
                <a:solidFill>
                  <a:srgbClr val="008000"/>
                </a:solidFill>
              </a:rPr>
              <a:t>0;</a:t>
            </a:r>
          </a:p>
          <a:p>
            <a:endParaRPr lang="de-DE" altLang="zh-CN" dirty="0" smtClean="0">
              <a:solidFill>
                <a:srgbClr val="008000"/>
              </a:solidFill>
            </a:endParaRPr>
          </a:p>
          <a:p>
            <a:r>
              <a:rPr lang="de-DE" altLang="zh-CN" dirty="0" err="1" smtClean="0"/>
              <a:t>PLVideoStreamingConfiguration</a:t>
            </a:r>
            <a:r>
              <a:rPr lang="de-DE" altLang="zh-CN" dirty="0" smtClean="0"/>
              <a:t> </a:t>
            </a:r>
            <a:r>
              <a:rPr lang="de-DE" altLang="zh-CN" dirty="0"/>
              <a:t>*</a:t>
            </a:r>
            <a:r>
              <a:rPr lang="de-DE" altLang="zh-CN" dirty="0" err="1"/>
              <a:t>configStreamingMedium</a:t>
            </a:r>
            <a:r>
              <a:rPr lang="de-DE" altLang="zh-CN" dirty="0"/>
              <a:t> =</a:t>
            </a:r>
          </a:p>
          <a:p>
            <a:r>
              <a:rPr lang="de-DE" altLang="zh-CN" dirty="0"/>
              <a:t>    [[</a:t>
            </a:r>
            <a:r>
              <a:rPr lang="de-DE" altLang="zh-CN" dirty="0" err="1"/>
              <a:t>PLVideoStreamingConfiguration</a:t>
            </a:r>
            <a:r>
              <a:rPr lang="de-DE" altLang="zh-CN" dirty="0"/>
              <a:t> </a:t>
            </a:r>
            <a:r>
              <a:rPr lang="de-DE" altLang="zh-CN" dirty="0" err="1"/>
              <a:t>alloc</a:t>
            </a:r>
            <a:r>
              <a:rPr lang="de-DE" altLang="zh-CN" dirty="0"/>
              <a:t>] </a:t>
            </a:r>
            <a:r>
              <a:rPr lang="de-DE" altLang="zh-CN" dirty="0" err="1"/>
              <a:t>initWithVideoSize:videoSize</a:t>
            </a:r>
            <a:endParaRPr lang="de-DE" altLang="zh-CN" dirty="0"/>
          </a:p>
          <a:p>
            <a:r>
              <a:rPr lang="en-US" altLang="zh-CN" dirty="0"/>
              <a:t>                                </a:t>
            </a:r>
            <a:r>
              <a:rPr lang="en-US" altLang="zh-CN" dirty="0" err="1"/>
              <a:t>expectedSourceVideoFrameRate:fps</a:t>
            </a:r>
            <a:endParaRPr lang="en-US" altLang="zh-CN" dirty="0"/>
          </a:p>
          <a:p>
            <a:r>
              <a:rPr lang="de-DE" altLang="zh-CN" dirty="0"/>
              <a:t>                                    </a:t>
            </a:r>
            <a:r>
              <a:rPr lang="de-DE" altLang="zh-CN" dirty="0" err="1"/>
              <a:t>videoMaxKeyframeInterval:keyframe</a:t>
            </a:r>
            <a:endParaRPr lang="de-DE" altLang="zh-CN" dirty="0"/>
          </a:p>
          <a:p>
            <a:r>
              <a:rPr lang="de-DE" altLang="zh-CN" dirty="0"/>
              <a:t>                                         </a:t>
            </a:r>
            <a:r>
              <a:rPr lang="de-DE" altLang="zh-CN" dirty="0" err="1"/>
              <a:t>averageVideoBitRate:bitRate</a:t>
            </a:r>
            <a:r>
              <a:rPr lang="de-DE" altLang="zh-CN" dirty="0"/>
              <a:t> * 1000</a:t>
            </a:r>
          </a:p>
          <a:p>
            <a:r>
              <a:rPr lang="de-DE" altLang="zh-CN" dirty="0"/>
              <a:t>                                           videoProfileLevel:AVVideoProfileLevelH264Baseline31];</a:t>
            </a:r>
            <a:endParaRPr kumimoji="1" lang="zh-CN" altLang="en-US" dirty="0"/>
          </a:p>
        </p:txBody>
      </p:sp>
    </p:spTree>
    <p:extLst>
      <p:ext uri="{BB962C8B-B14F-4D97-AF65-F5344CB8AC3E}">
        <p14:creationId xmlns:p14="http://schemas.microsoft.com/office/powerpoint/2010/main" val="52160006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101600"/>
            <a:ext cx="9017000" cy="6647975"/>
          </a:xfrm>
          <a:prstGeom prst="rect">
            <a:avLst/>
          </a:prstGeom>
          <a:noFill/>
        </p:spPr>
        <p:txBody>
          <a:bodyPr wrap="square" rtlCol="0">
            <a:spAutoFit/>
          </a:bodyPr>
          <a:lstStyle/>
          <a:p>
            <a:pPr marL="285750" indent="-285750">
              <a:buFont typeface="Arial"/>
              <a:buChar char="•"/>
            </a:pPr>
            <a:r>
              <a:rPr kumimoji="1" lang="zh-CN" altLang="en-US" sz="2400" dirty="0"/>
              <a:t>摄像头设置输出</a:t>
            </a:r>
            <a:r>
              <a:rPr kumimoji="1" lang="en-US" altLang="zh-CN" sz="2400" dirty="0" smtClean="0"/>
              <a:t>FPS</a:t>
            </a:r>
          </a:p>
          <a:p>
            <a:endParaRPr kumimoji="1" lang="en-US" altLang="zh-CN" sz="2400" dirty="0"/>
          </a:p>
          <a:p>
            <a:r>
              <a:rPr kumimoji="1" lang="en-US" altLang="zh-CN" dirty="0"/>
              <a:t> </a:t>
            </a:r>
            <a:r>
              <a:rPr kumimoji="1" lang="en-US" altLang="zh-CN" dirty="0" err="1"/>
              <a:t>AVCaptureDevice</a:t>
            </a:r>
            <a:r>
              <a:rPr kumimoji="1" lang="en-US" altLang="zh-CN" dirty="0"/>
              <a:t> *</a:t>
            </a:r>
            <a:r>
              <a:rPr kumimoji="1" lang="en-US" altLang="zh-CN" dirty="0" err="1"/>
              <a:t>captureDevice</a:t>
            </a:r>
            <a:r>
              <a:rPr kumimoji="1" lang="en-US" altLang="zh-CN" dirty="0"/>
              <a:t> = </a:t>
            </a:r>
            <a:r>
              <a:rPr kumimoji="1" lang="en-US" altLang="zh-CN" dirty="0" err="1"/>
              <a:t>self.captureDevice</a:t>
            </a:r>
            <a:r>
              <a:rPr kumimoji="1" lang="en-US" altLang="zh-CN" dirty="0"/>
              <a:t>;</a:t>
            </a:r>
          </a:p>
          <a:p>
            <a:r>
              <a:rPr kumimoji="1" lang="en-US" altLang="zh-CN" dirty="0"/>
              <a:t>    if (![</a:t>
            </a:r>
            <a:r>
              <a:rPr kumimoji="1" lang="en-US" altLang="zh-CN" dirty="0" err="1"/>
              <a:t>captureDevice</a:t>
            </a:r>
            <a:r>
              <a:rPr kumimoji="1" lang="en-US" altLang="zh-CN" dirty="0"/>
              <a:t> </a:t>
            </a:r>
            <a:r>
              <a:rPr kumimoji="1" lang="en-US" altLang="zh-CN" dirty="0" err="1"/>
              <a:t>lockForConfiguration</a:t>
            </a:r>
            <a:r>
              <a:rPr kumimoji="1" lang="en-US" altLang="zh-CN" dirty="0"/>
              <a:t>:&amp;error]) {</a:t>
            </a:r>
          </a:p>
          <a:p>
            <a:r>
              <a:rPr kumimoji="1" lang="en-US" altLang="zh-CN" dirty="0"/>
              <a:t>        </a:t>
            </a:r>
            <a:r>
              <a:rPr kumimoji="1" lang="en-US" altLang="zh-CN" dirty="0" err="1"/>
              <a:t>NSLog</a:t>
            </a:r>
            <a:r>
              <a:rPr kumimoji="1" lang="en-US" altLang="zh-CN" dirty="0"/>
              <a:t>(@"fail to </a:t>
            </a:r>
            <a:r>
              <a:rPr kumimoji="1" lang="en-US" altLang="zh-CN" dirty="0" err="1"/>
              <a:t>lockForConfiguration</a:t>
            </a:r>
            <a:r>
              <a:rPr kumimoji="1" lang="en-US" altLang="zh-CN" dirty="0"/>
              <a:t>: %@",</a:t>
            </a:r>
            <a:r>
              <a:rPr kumimoji="1" lang="en-US" altLang="zh-CN" dirty="0" err="1"/>
              <a:t>error.localizedDescription</a:t>
            </a:r>
            <a:r>
              <a:rPr kumimoji="1" lang="en-US" altLang="zh-CN" dirty="0"/>
              <a:t>);</a:t>
            </a:r>
          </a:p>
          <a:p>
            <a:r>
              <a:rPr kumimoji="1" lang="en-US" altLang="zh-CN" dirty="0"/>
              <a:t>    } else {</a:t>
            </a:r>
          </a:p>
          <a:p>
            <a:r>
              <a:rPr kumimoji="1" lang="en-US" altLang="zh-CN" dirty="0"/>
              <a:t>        </a:t>
            </a:r>
            <a:r>
              <a:rPr kumimoji="1" lang="en-US" altLang="zh-CN" dirty="0" err="1"/>
              <a:t>NSUInteger</a:t>
            </a:r>
            <a:r>
              <a:rPr kumimoji="1" lang="en-US" altLang="zh-CN" dirty="0"/>
              <a:t> </a:t>
            </a:r>
            <a:r>
              <a:rPr kumimoji="1" lang="en-US" altLang="zh-CN" dirty="0" err="1"/>
              <a:t>frameRate</a:t>
            </a:r>
            <a:r>
              <a:rPr kumimoji="1" lang="en-US" altLang="zh-CN" dirty="0"/>
              <a:t> = </a:t>
            </a:r>
            <a:r>
              <a:rPr kumimoji="1" lang="en-US" altLang="zh-CN" dirty="0" err="1"/>
              <a:t>self.videoConfiguration.videoFrameRate</a:t>
            </a:r>
            <a:r>
              <a:rPr kumimoji="1" lang="en-US" altLang="zh-CN" dirty="0"/>
              <a:t>;</a:t>
            </a:r>
          </a:p>
          <a:p>
            <a:r>
              <a:rPr kumimoji="1" lang="en-US" altLang="zh-CN" dirty="0"/>
              <a:t>        </a:t>
            </a:r>
            <a:r>
              <a:rPr kumimoji="1" lang="en-US" altLang="zh-CN" dirty="0" err="1"/>
              <a:t>AVFrameRateRange</a:t>
            </a:r>
            <a:r>
              <a:rPr kumimoji="1" lang="en-US" altLang="zh-CN" dirty="0"/>
              <a:t> *range = [</a:t>
            </a:r>
            <a:r>
              <a:rPr kumimoji="1" lang="en-US" altLang="zh-CN" dirty="0" err="1"/>
              <a:t>captureDevice.activeFormat.videoSupportedFrameRateRanges</a:t>
            </a:r>
            <a:r>
              <a:rPr kumimoji="1" lang="en-US" altLang="zh-CN" dirty="0"/>
              <a:t> </a:t>
            </a:r>
            <a:r>
              <a:rPr kumimoji="1" lang="en-US" altLang="zh-CN" dirty="0" err="1"/>
              <a:t>firstObject</a:t>
            </a:r>
            <a:r>
              <a:rPr kumimoji="1" lang="en-US" altLang="zh-CN" dirty="0"/>
              <a:t>];</a:t>
            </a:r>
          </a:p>
          <a:p>
            <a:r>
              <a:rPr kumimoji="1" lang="en-US" altLang="zh-CN" dirty="0"/>
              <a:t>        if (</a:t>
            </a:r>
            <a:r>
              <a:rPr kumimoji="1" lang="en-US" altLang="zh-CN" dirty="0" err="1"/>
              <a:t>frameRate</a:t>
            </a:r>
            <a:r>
              <a:rPr kumimoji="1" lang="en-US" altLang="zh-CN" dirty="0"/>
              <a:t> &lt;= </a:t>
            </a:r>
            <a:r>
              <a:rPr kumimoji="1" lang="en-US" altLang="zh-CN" dirty="0" err="1"/>
              <a:t>range.maxFrameRate</a:t>
            </a:r>
            <a:r>
              <a:rPr kumimoji="1" lang="en-US" altLang="zh-CN" dirty="0"/>
              <a:t> &amp;&amp; </a:t>
            </a:r>
            <a:r>
              <a:rPr kumimoji="1" lang="en-US" altLang="zh-CN" dirty="0" err="1"/>
              <a:t>frameRate</a:t>
            </a:r>
            <a:r>
              <a:rPr kumimoji="1" lang="en-US" altLang="zh-CN" dirty="0"/>
              <a:t> &gt;= </a:t>
            </a:r>
            <a:r>
              <a:rPr kumimoji="1" lang="en-US" altLang="zh-CN" dirty="0" err="1"/>
              <a:t>range.minFrameRate</a:t>
            </a:r>
            <a:r>
              <a:rPr kumimoji="1" lang="en-US" altLang="zh-CN" dirty="0"/>
              <a:t>) </a:t>
            </a:r>
            <a:r>
              <a:rPr kumimoji="1" lang="en-US" altLang="zh-CN" dirty="0" smtClean="0"/>
              <a:t>{</a:t>
            </a:r>
          </a:p>
          <a:p>
            <a:endParaRPr kumimoji="1" lang="en-US" altLang="zh-CN" dirty="0"/>
          </a:p>
          <a:p>
            <a:r>
              <a:rPr kumimoji="1" lang="en-US" altLang="zh-CN" dirty="0" smtClean="0"/>
              <a:t>	if </a:t>
            </a:r>
            <a:r>
              <a:rPr kumimoji="1" lang="en-US" altLang="zh-CN" dirty="0"/>
              <a:t>([</a:t>
            </a:r>
            <a:r>
              <a:rPr kumimoji="1" lang="en-US" altLang="zh-CN" dirty="0" err="1"/>
              <a:t>captureDevice</a:t>
            </a:r>
            <a:r>
              <a:rPr kumimoji="1" lang="en-US" altLang="zh-CN" dirty="0"/>
              <a:t> </a:t>
            </a:r>
            <a:r>
              <a:rPr kumimoji="1" lang="en-US" altLang="zh-CN" dirty="0" err="1"/>
              <a:t>respondsToSelector</a:t>
            </a:r>
            <a:r>
              <a:rPr kumimoji="1" lang="en-US" altLang="zh-CN" dirty="0"/>
              <a:t>:@selector(</a:t>
            </a:r>
            <a:r>
              <a:rPr kumimoji="1" lang="en-US" altLang="zh-CN" dirty="0" err="1"/>
              <a:t>activeVideoMaxFrameDuration</a:t>
            </a:r>
            <a:r>
              <a:rPr kumimoji="1" lang="en-US" altLang="zh-CN" dirty="0"/>
              <a:t>)]) {</a:t>
            </a:r>
          </a:p>
          <a:p>
            <a:r>
              <a:rPr kumimoji="1" lang="en-US" altLang="zh-CN" dirty="0">
                <a:solidFill>
                  <a:srgbClr val="008000"/>
                </a:solidFill>
              </a:rPr>
              <a:t>                </a:t>
            </a:r>
            <a:r>
              <a:rPr kumimoji="1" lang="en-US" altLang="zh-CN" dirty="0" err="1">
                <a:solidFill>
                  <a:srgbClr val="008000"/>
                </a:solidFill>
              </a:rPr>
              <a:t>captureDevice.activeVideoMaxFrameDuration</a:t>
            </a:r>
            <a:r>
              <a:rPr kumimoji="1" lang="en-US" altLang="zh-CN" dirty="0">
                <a:solidFill>
                  <a:srgbClr val="008000"/>
                </a:solidFill>
              </a:rPr>
              <a:t> = </a:t>
            </a:r>
            <a:r>
              <a:rPr kumimoji="1" lang="en-US" altLang="zh-CN" dirty="0" err="1">
                <a:solidFill>
                  <a:srgbClr val="008000"/>
                </a:solidFill>
              </a:rPr>
              <a:t>CMTimeMake</a:t>
            </a:r>
            <a:r>
              <a:rPr kumimoji="1" lang="en-US" altLang="zh-CN" dirty="0">
                <a:solidFill>
                  <a:srgbClr val="008000"/>
                </a:solidFill>
              </a:rPr>
              <a:t>(1, (int32_t)</a:t>
            </a:r>
            <a:r>
              <a:rPr kumimoji="1" lang="en-US" altLang="zh-CN" dirty="0" err="1">
                <a:solidFill>
                  <a:srgbClr val="008000"/>
                </a:solidFill>
              </a:rPr>
              <a:t>frameRate</a:t>
            </a:r>
            <a:r>
              <a:rPr kumimoji="1" lang="en-US" altLang="zh-CN" dirty="0">
                <a:solidFill>
                  <a:srgbClr val="008000"/>
                </a:solidFill>
              </a:rPr>
              <a:t>);</a:t>
            </a:r>
          </a:p>
          <a:p>
            <a:r>
              <a:rPr kumimoji="1" lang="en-US" altLang="zh-CN" dirty="0">
                <a:solidFill>
                  <a:srgbClr val="008000"/>
                </a:solidFill>
              </a:rPr>
              <a:t>                </a:t>
            </a:r>
            <a:r>
              <a:rPr kumimoji="1" lang="en-US" altLang="zh-CN" dirty="0" err="1">
                <a:solidFill>
                  <a:srgbClr val="008000"/>
                </a:solidFill>
              </a:rPr>
              <a:t>captureDevice.activeVideoMinFrameDuration</a:t>
            </a:r>
            <a:r>
              <a:rPr kumimoji="1" lang="en-US" altLang="zh-CN" dirty="0">
                <a:solidFill>
                  <a:srgbClr val="008000"/>
                </a:solidFill>
              </a:rPr>
              <a:t> = </a:t>
            </a:r>
            <a:r>
              <a:rPr kumimoji="1" lang="en-US" altLang="zh-CN" dirty="0" err="1">
                <a:solidFill>
                  <a:srgbClr val="008000"/>
                </a:solidFill>
              </a:rPr>
              <a:t>CMTimeMake</a:t>
            </a:r>
            <a:r>
              <a:rPr kumimoji="1" lang="en-US" altLang="zh-CN" dirty="0">
                <a:solidFill>
                  <a:srgbClr val="008000"/>
                </a:solidFill>
              </a:rPr>
              <a:t>(1, (int32_t)</a:t>
            </a:r>
            <a:r>
              <a:rPr kumimoji="1" lang="en-US" altLang="zh-CN" dirty="0" err="1">
                <a:solidFill>
                  <a:srgbClr val="008000"/>
                </a:solidFill>
              </a:rPr>
              <a:t>frameRate</a:t>
            </a:r>
            <a:r>
              <a:rPr kumimoji="1" lang="en-US" altLang="zh-CN" dirty="0">
                <a:solidFill>
                  <a:srgbClr val="008000"/>
                </a:solidFill>
              </a:rPr>
              <a:t>);</a:t>
            </a:r>
          </a:p>
          <a:p>
            <a:r>
              <a:rPr kumimoji="1" lang="en-US" altLang="zh-CN" dirty="0"/>
              <a:t>            </a:t>
            </a:r>
            <a:r>
              <a:rPr kumimoji="1" lang="en-US" altLang="zh-CN" dirty="0" smtClean="0"/>
              <a:t>}</a:t>
            </a:r>
          </a:p>
          <a:p>
            <a:endParaRPr kumimoji="1" lang="en-US" altLang="zh-CN" dirty="0" smtClean="0"/>
          </a:p>
          <a:p>
            <a:r>
              <a:rPr kumimoji="1" lang="en-US" altLang="zh-CN" dirty="0">
                <a:solidFill>
                  <a:srgbClr val="008000"/>
                </a:solidFill>
              </a:rPr>
              <a:t>	//</a:t>
            </a:r>
            <a:r>
              <a:rPr kumimoji="1" lang="zh-CN" altLang="en-US" dirty="0">
                <a:solidFill>
                  <a:srgbClr val="008000"/>
                </a:solidFill>
              </a:rPr>
              <a:t>设置帧率</a:t>
            </a:r>
            <a:endParaRPr kumimoji="1" lang="en-US" altLang="zh-CN" dirty="0">
              <a:solidFill>
                <a:srgbClr val="008000"/>
              </a:solidFill>
            </a:endParaRPr>
          </a:p>
          <a:p>
            <a:r>
              <a:rPr kumimoji="1" lang="en-US" altLang="zh-CN" dirty="0" smtClean="0">
                <a:solidFill>
                  <a:srgbClr val="008000"/>
                </a:solidFill>
              </a:rPr>
              <a:t>	 </a:t>
            </a:r>
            <a:r>
              <a:rPr kumimoji="1" lang="en-US" altLang="zh-CN" dirty="0" err="1">
                <a:solidFill>
                  <a:srgbClr val="008000"/>
                </a:solidFill>
              </a:rPr>
              <a:t>CMTimeMake</a:t>
            </a:r>
            <a:r>
              <a:rPr kumimoji="1" lang="en-US" altLang="zh-CN" dirty="0">
                <a:solidFill>
                  <a:srgbClr val="008000"/>
                </a:solidFill>
              </a:rPr>
              <a:t>(1, (int32_t)</a:t>
            </a:r>
            <a:r>
              <a:rPr kumimoji="1" lang="en-US" altLang="zh-CN" dirty="0" err="1">
                <a:solidFill>
                  <a:srgbClr val="008000"/>
                </a:solidFill>
              </a:rPr>
              <a:t>frameRate</a:t>
            </a:r>
            <a:r>
              <a:rPr kumimoji="1" lang="en-US" altLang="zh-CN" dirty="0">
                <a:solidFill>
                  <a:srgbClr val="008000"/>
                </a:solidFill>
              </a:rPr>
              <a:t>)</a:t>
            </a:r>
            <a:r>
              <a:rPr kumimoji="1" lang="en-US" altLang="zh-CN" dirty="0" smtClean="0">
                <a:solidFill>
                  <a:srgbClr val="008000"/>
                </a:solidFill>
              </a:rPr>
              <a:t>;</a:t>
            </a:r>
            <a:r>
              <a:rPr kumimoji="1" lang="zh-CN" altLang="en-US" dirty="0" smtClean="0">
                <a:solidFill>
                  <a:srgbClr val="008000"/>
                </a:solidFill>
              </a:rPr>
              <a:t> </a:t>
            </a:r>
            <a:r>
              <a:rPr kumimoji="1" lang="en-US" altLang="zh-CN" dirty="0" smtClean="0">
                <a:solidFill>
                  <a:srgbClr val="008000"/>
                </a:solidFill>
              </a:rPr>
              <a:t>//</a:t>
            </a:r>
            <a:r>
              <a:rPr kumimoji="1" lang="zh-CN" altLang="en-US" dirty="0" smtClean="0">
                <a:solidFill>
                  <a:srgbClr val="008000"/>
                </a:solidFill>
              </a:rPr>
              <a:t>表示 </a:t>
            </a:r>
            <a:r>
              <a:rPr kumimoji="1" lang="en-US" altLang="zh-CN" dirty="0" smtClean="0">
                <a:solidFill>
                  <a:srgbClr val="008000"/>
                </a:solidFill>
              </a:rPr>
              <a:t>1s</a:t>
            </a:r>
            <a:r>
              <a:rPr kumimoji="1" lang="zh-CN" altLang="en-US" dirty="0" smtClean="0">
                <a:solidFill>
                  <a:srgbClr val="008000"/>
                </a:solidFill>
              </a:rPr>
              <a:t>播出 </a:t>
            </a:r>
            <a:r>
              <a:rPr kumimoji="1" lang="en-US" altLang="zh-CN" dirty="0" err="1">
                <a:solidFill>
                  <a:srgbClr val="008000"/>
                </a:solidFill>
              </a:rPr>
              <a:t>frameRate</a:t>
            </a:r>
            <a:r>
              <a:rPr kumimoji="1" lang="zh-CN" altLang="en-US" dirty="0" smtClean="0">
                <a:solidFill>
                  <a:srgbClr val="008000"/>
                </a:solidFill>
              </a:rPr>
              <a:t>帧</a:t>
            </a:r>
            <a:endParaRPr kumimoji="1" lang="en-US" altLang="zh-CN" dirty="0" smtClean="0">
              <a:solidFill>
                <a:srgbClr val="008000"/>
              </a:solidFill>
            </a:endParaRPr>
          </a:p>
          <a:p>
            <a:endParaRPr kumimoji="1" lang="en-US" altLang="zh-CN" dirty="0"/>
          </a:p>
          <a:p>
            <a:r>
              <a:rPr kumimoji="1" lang="en-US" altLang="zh-CN" dirty="0"/>
              <a:t>        </a:t>
            </a:r>
            <a:r>
              <a:rPr kumimoji="1" lang="en-US" altLang="zh-CN" dirty="0" smtClean="0"/>
              <a:t>}</a:t>
            </a:r>
            <a:endParaRPr kumimoji="1" lang="en-US" altLang="zh-CN" dirty="0"/>
          </a:p>
          <a:p>
            <a:r>
              <a:rPr kumimoji="1" lang="en-US" altLang="zh-CN" dirty="0"/>
              <a:t>        [</a:t>
            </a:r>
            <a:r>
              <a:rPr kumimoji="1" lang="en-US" altLang="zh-CN" dirty="0" err="1"/>
              <a:t>captureDevice</a:t>
            </a:r>
            <a:r>
              <a:rPr kumimoji="1" lang="en-US" altLang="zh-CN" dirty="0"/>
              <a:t> </a:t>
            </a:r>
            <a:r>
              <a:rPr kumimoji="1" lang="en-US" altLang="zh-CN" dirty="0" err="1"/>
              <a:t>unlockForConfiguration</a:t>
            </a:r>
            <a:r>
              <a:rPr kumimoji="1" lang="en-US" altLang="zh-CN" dirty="0"/>
              <a:t>];</a:t>
            </a:r>
          </a:p>
          <a:p>
            <a:r>
              <a:rPr kumimoji="1" lang="en-US" altLang="zh-CN" dirty="0"/>
              <a:t>    }</a:t>
            </a:r>
            <a:endParaRPr kumimoji="1" lang="zh-CN" altLang="en-US" dirty="0"/>
          </a:p>
        </p:txBody>
      </p:sp>
    </p:spTree>
    <p:extLst>
      <p:ext uri="{BB962C8B-B14F-4D97-AF65-F5344CB8AC3E}">
        <p14:creationId xmlns:p14="http://schemas.microsoft.com/office/powerpoint/2010/main" val="326151515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0"/>
            <a:ext cx="9144000" cy="4985981"/>
          </a:xfrm>
          <a:prstGeom prst="rect">
            <a:avLst/>
          </a:prstGeom>
          <a:noFill/>
        </p:spPr>
        <p:txBody>
          <a:bodyPr wrap="square" rtlCol="0">
            <a:spAutoFit/>
          </a:bodyPr>
          <a:lstStyle/>
          <a:p>
            <a:pPr marL="285750" indent="-285750">
              <a:buFont typeface="Arial"/>
              <a:buChar char="•"/>
            </a:pPr>
            <a:r>
              <a:rPr lang="zh-CN" altLang="en-US" sz="2400" dirty="0" smtClean="0"/>
              <a:t>摄像头输出原始数据格式设置</a:t>
            </a:r>
            <a:r>
              <a:rPr lang="en-US" altLang="zh-CN" sz="2400" dirty="0" smtClean="0"/>
              <a:t> </a:t>
            </a:r>
            <a:r>
              <a:rPr lang="zh-CN" altLang="zh-CN" sz="2400" dirty="0" smtClean="0"/>
              <a:t>（</a:t>
            </a:r>
            <a:r>
              <a:rPr lang="en-US" altLang="zh-CN" sz="2400" dirty="0" smtClean="0"/>
              <a:t>RGB</a:t>
            </a:r>
            <a:r>
              <a:rPr lang="zh-CN" altLang="en-US" sz="2400" dirty="0" smtClean="0"/>
              <a:t>，</a:t>
            </a:r>
            <a:r>
              <a:rPr lang="en-US" altLang="zh-CN" sz="2400" dirty="0" smtClean="0"/>
              <a:t>YUV</a:t>
            </a:r>
            <a:r>
              <a:rPr lang="zh-CN" altLang="en-US" sz="2400" dirty="0" smtClean="0"/>
              <a:t>）</a:t>
            </a:r>
            <a:endParaRPr lang="en-US" altLang="zh-CN" sz="2400" dirty="0" smtClean="0"/>
          </a:p>
          <a:p>
            <a:endParaRPr lang="en-US" altLang="zh-CN" sz="2400" dirty="0" smtClean="0"/>
          </a:p>
          <a:p>
            <a:r>
              <a:rPr lang="en-US" altLang="zh-CN" dirty="0" err="1" smtClean="0"/>
              <a:t>AVCaptureVideoDataOutput</a:t>
            </a:r>
            <a:r>
              <a:rPr lang="en-US" altLang="zh-CN" dirty="0" smtClean="0"/>
              <a:t> </a:t>
            </a:r>
            <a:r>
              <a:rPr lang="en-US" altLang="zh-CN" dirty="0"/>
              <a:t>*</a:t>
            </a:r>
            <a:r>
              <a:rPr lang="en-US" altLang="zh-CN" dirty="0" err="1"/>
              <a:t>outputDevice</a:t>
            </a:r>
            <a:r>
              <a:rPr lang="en-US" altLang="zh-CN" dirty="0"/>
              <a:t> = [[</a:t>
            </a:r>
            <a:r>
              <a:rPr lang="en-US" altLang="zh-CN" dirty="0" err="1"/>
              <a:t>AVCaptureVideoDataOutput</a:t>
            </a:r>
            <a:r>
              <a:rPr lang="en-US" altLang="zh-CN" dirty="0"/>
              <a:t> </a:t>
            </a:r>
            <a:r>
              <a:rPr lang="en-US" altLang="zh-CN" dirty="0" err="1"/>
              <a:t>alloc</a:t>
            </a:r>
            <a:r>
              <a:rPr lang="en-US" altLang="zh-CN" dirty="0"/>
              <a:t>] </a:t>
            </a:r>
            <a:r>
              <a:rPr lang="en-US" altLang="zh-CN" dirty="0" err="1"/>
              <a:t>init</a:t>
            </a:r>
            <a:r>
              <a:rPr lang="en-US" altLang="zh-CN" dirty="0"/>
              <a:t>];</a:t>
            </a:r>
          </a:p>
          <a:p>
            <a:r>
              <a:rPr lang="de-DE" altLang="zh-CN" dirty="0"/>
              <a:t>    </a:t>
            </a:r>
          </a:p>
          <a:p>
            <a:r>
              <a:rPr lang="de-DE" altLang="zh-CN" dirty="0"/>
              <a:t>    </a:t>
            </a:r>
            <a:r>
              <a:rPr lang="de-DE" altLang="zh-CN" dirty="0" err="1"/>
              <a:t>NSString</a:t>
            </a:r>
            <a:r>
              <a:rPr lang="de-DE" altLang="zh-CN" dirty="0"/>
              <a:t>* </a:t>
            </a:r>
            <a:r>
              <a:rPr lang="de-DE" altLang="zh-CN" dirty="0" err="1"/>
              <a:t>key</a:t>
            </a:r>
            <a:r>
              <a:rPr lang="de-DE" altLang="zh-CN" dirty="0"/>
              <a:t> = (</a:t>
            </a:r>
            <a:r>
              <a:rPr lang="de-DE" altLang="zh-CN" dirty="0" err="1"/>
              <a:t>NSString</a:t>
            </a:r>
            <a:r>
              <a:rPr lang="de-DE" altLang="zh-CN" dirty="0"/>
              <a:t>*)</a:t>
            </a:r>
            <a:r>
              <a:rPr lang="de-DE" altLang="zh-CN" dirty="0" err="1"/>
              <a:t>kCVPixelBufferPixelFormatTypeKey</a:t>
            </a:r>
            <a:r>
              <a:rPr lang="de-DE" altLang="zh-CN" dirty="0"/>
              <a:t>;</a:t>
            </a:r>
          </a:p>
          <a:p>
            <a:r>
              <a:rPr lang="de-DE" altLang="zh-CN" dirty="0"/>
              <a:t>    </a:t>
            </a:r>
          </a:p>
          <a:p>
            <a:r>
              <a:rPr lang="de-DE" altLang="zh-CN" dirty="0"/>
              <a:t>    </a:t>
            </a:r>
            <a:r>
              <a:rPr lang="de-DE" altLang="zh-CN" dirty="0" err="1"/>
              <a:t>NSNumber</a:t>
            </a:r>
            <a:r>
              <a:rPr lang="de-DE" altLang="zh-CN" dirty="0"/>
              <a:t>* </a:t>
            </a:r>
            <a:r>
              <a:rPr lang="de-DE" altLang="zh-CN" dirty="0" err="1"/>
              <a:t>val</a:t>
            </a:r>
            <a:r>
              <a:rPr lang="de-DE" altLang="zh-CN" dirty="0"/>
              <a:t> = [</a:t>
            </a:r>
            <a:r>
              <a:rPr lang="de-DE" altLang="zh-CN" dirty="0" err="1"/>
              <a:t>NSNumber</a:t>
            </a:r>
            <a:endParaRPr lang="de-DE" altLang="zh-CN" dirty="0"/>
          </a:p>
          <a:p>
            <a:r>
              <a:rPr lang="de-DE" altLang="zh-CN" dirty="0"/>
              <a:t>                     numberWithUnsignedInt:kCVPixelFormatType_420YpCbCr8BiPlanarFullRange]</a:t>
            </a:r>
            <a:r>
              <a:rPr lang="de-DE" altLang="zh-CN" dirty="0" smtClean="0"/>
              <a:t>;</a:t>
            </a:r>
          </a:p>
          <a:p>
            <a:endParaRPr lang="de-DE" altLang="zh-CN" dirty="0"/>
          </a:p>
          <a:p>
            <a:r>
              <a:rPr lang="zh-CN" altLang="en-US" dirty="0">
                <a:solidFill>
                  <a:srgbClr val="008000"/>
                </a:solidFill>
              </a:rPr>
              <a:t>    </a:t>
            </a:r>
            <a:r>
              <a:rPr lang="en-US" altLang="zh-CN" dirty="0">
                <a:solidFill>
                  <a:srgbClr val="008000"/>
                </a:solidFill>
              </a:rPr>
              <a:t>//</a:t>
            </a:r>
            <a:r>
              <a:rPr lang="zh-CN" altLang="en-US" dirty="0">
                <a:solidFill>
                  <a:srgbClr val="008000"/>
                </a:solidFill>
              </a:rPr>
              <a:t>以下常用 输出像素格式</a:t>
            </a:r>
          </a:p>
          <a:p>
            <a:r>
              <a:rPr lang="en-US" altLang="zh-CN" dirty="0">
                <a:solidFill>
                  <a:srgbClr val="008000"/>
                </a:solidFill>
              </a:rPr>
              <a:t>//    kCVPixelFormatType_420YpCbCr8BiPlanarVideoRange YUV420v</a:t>
            </a:r>
          </a:p>
          <a:p>
            <a:r>
              <a:rPr lang="en-US" altLang="zh-CN" dirty="0">
                <a:solidFill>
                  <a:srgbClr val="008000"/>
                </a:solidFill>
              </a:rPr>
              <a:t>//      kCVPixelFormatType_420YpCbCr8BiPlanarFullRange  = YUV420f</a:t>
            </a:r>
          </a:p>
          <a:p>
            <a:r>
              <a:rPr lang="de-DE" altLang="zh-CN" dirty="0">
                <a:solidFill>
                  <a:srgbClr val="008000"/>
                </a:solidFill>
              </a:rPr>
              <a:t>//      kCVPixelFormatType_32RGBA         = 'RGBA',     /* 32 </a:t>
            </a:r>
            <a:r>
              <a:rPr lang="de-DE" altLang="zh-CN" dirty="0" err="1">
                <a:solidFill>
                  <a:srgbClr val="008000"/>
                </a:solidFill>
              </a:rPr>
              <a:t>bit</a:t>
            </a:r>
            <a:r>
              <a:rPr lang="de-DE" altLang="zh-CN" dirty="0">
                <a:solidFill>
                  <a:srgbClr val="008000"/>
                </a:solidFill>
              </a:rPr>
              <a:t> RGBA *</a:t>
            </a:r>
            <a:r>
              <a:rPr lang="de-DE" altLang="zh-CN" dirty="0" smtClean="0">
                <a:solidFill>
                  <a:srgbClr val="008000"/>
                </a:solidFill>
              </a:rPr>
              <a:t>/</a:t>
            </a:r>
          </a:p>
          <a:p>
            <a:endParaRPr lang="de-DE" altLang="zh-CN" dirty="0"/>
          </a:p>
          <a:p>
            <a:r>
              <a:rPr lang="de-DE" altLang="zh-CN" dirty="0"/>
              <a:t>    </a:t>
            </a:r>
            <a:r>
              <a:rPr lang="de-DE" altLang="zh-CN" dirty="0" err="1"/>
              <a:t>NSDictionary</a:t>
            </a:r>
            <a:r>
              <a:rPr lang="de-DE" altLang="zh-CN" dirty="0"/>
              <a:t>* </a:t>
            </a:r>
            <a:r>
              <a:rPr lang="de-DE" altLang="zh-CN" dirty="0" err="1"/>
              <a:t>videoSettings</a:t>
            </a:r>
            <a:r>
              <a:rPr lang="de-DE" altLang="zh-CN" dirty="0"/>
              <a:t> =</a:t>
            </a:r>
          </a:p>
          <a:p>
            <a:r>
              <a:rPr lang="de-DE" altLang="zh-CN" dirty="0"/>
              <a:t>    [</a:t>
            </a:r>
            <a:r>
              <a:rPr lang="de-DE" altLang="zh-CN" dirty="0" err="1"/>
              <a:t>NSDictionary</a:t>
            </a:r>
            <a:r>
              <a:rPr lang="de-DE" altLang="zh-CN" dirty="0"/>
              <a:t> </a:t>
            </a:r>
            <a:r>
              <a:rPr lang="de-DE" altLang="zh-CN" dirty="0" err="1"/>
              <a:t>dictionaryWithObject:val</a:t>
            </a:r>
            <a:r>
              <a:rPr lang="de-DE" altLang="zh-CN" dirty="0"/>
              <a:t> </a:t>
            </a:r>
            <a:r>
              <a:rPr lang="de-DE" altLang="zh-CN" dirty="0" err="1"/>
              <a:t>forKey:key</a:t>
            </a:r>
            <a:r>
              <a:rPr lang="de-DE" altLang="zh-CN" dirty="0"/>
              <a:t>];</a:t>
            </a:r>
          </a:p>
          <a:p>
            <a:r>
              <a:rPr lang="de-DE" altLang="zh-CN" dirty="0"/>
              <a:t>    </a:t>
            </a:r>
            <a:r>
              <a:rPr lang="de-DE" altLang="zh-CN" dirty="0" err="1"/>
              <a:t>outputDevice.videoSettings</a:t>
            </a:r>
            <a:r>
              <a:rPr lang="de-DE" altLang="zh-CN" dirty="0"/>
              <a:t> = </a:t>
            </a:r>
            <a:r>
              <a:rPr lang="de-DE" altLang="zh-CN" dirty="0" err="1"/>
              <a:t>videoSettings</a:t>
            </a:r>
            <a:r>
              <a:rPr lang="de-DE" altLang="zh-CN" dirty="0"/>
              <a:t>;</a:t>
            </a:r>
            <a:endParaRPr kumimoji="1" lang="zh-CN" altLang="en-US" dirty="0"/>
          </a:p>
        </p:txBody>
      </p:sp>
    </p:spTree>
    <p:extLst>
      <p:ext uri="{BB962C8B-B14F-4D97-AF65-F5344CB8AC3E}">
        <p14:creationId xmlns:p14="http://schemas.microsoft.com/office/powerpoint/2010/main" val="2742994754"/>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0"/>
            <a:ext cx="10867779" cy="7848304"/>
          </a:xfrm>
          <a:prstGeom prst="rect">
            <a:avLst/>
          </a:prstGeom>
          <a:noFill/>
        </p:spPr>
        <p:txBody>
          <a:bodyPr wrap="none" rtlCol="0">
            <a:spAutoFit/>
          </a:bodyPr>
          <a:lstStyle/>
          <a:p>
            <a:pPr marL="285750" indent="-285750">
              <a:buFont typeface="Arial"/>
              <a:buChar char="•"/>
            </a:pPr>
            <a:r>
              <a:rPr lang="zh-CN" altLang="en-US" sz="2400" dirty="0" smtClean="0"/>
              <a:t>编码</a:t>
            </a:r>
            <a:r>
              <a:rPr lang="zh-CN" altLang="en-US" sz="2400" dirty="0" smtClean="0"/>
              <a:t>(</a:t>
            </a:r>
            <a:r>
              <a:rPr lang="en-US" altLang="zh-CN" sz="2400" dirty="0" err="1" smtClean="0"/>
              <a:t>VideoToolBox</a:t>
            </a:r>
            <a:r>
              <a:rPr lang="zh-CN" altLang="en-US" sz="2400" dirty="0" smtClean="0"/>
              <a:t>硬编</a:t>
            </a:r>
            <a:r>
              <a:rPr lang="en-US" altLang="zh-CN" sz="2400" dirty="0" smtClean="0"/>
              <a:t>)</a:t>
            </a:r>
            <a:endParaRPr lang="en-US" altLang="zh-CN" sz="2400" dirty="0"/>
          </a:p>
          <a:p>
            <a:endParaRPr lang="en-US" altLang="zh-CN" sz="1600" dirty="0"/>
          </a:p>
          <a:p>
            <a:r>
              <a:rPr lang="en-US" altLang="zh-CN" sz="1600" dirty="0"/>
              <a:t>// </a:t>
            </a:r>
            <a:r>
              <a:rPr lang="zh-CN" altLang="en-US" sz="1600" dirty="0"/>
              <a:t>获取摄像头输出图像的宽高</a:t>
            </a:r>
          </a:p>
          <a:p>
            <a:r>
              <a:rPr lang="en-US" altLang="zh-CN" sz="1600" dirty="0" err="1"/>
              <a:t>size_t</a:t>
            </a:r>
            <a:r>
              <a:rPr lang="en-US" altLang="zh-CN" sz="1600" dirty="0"/>
              <a:t> width = </a:t>
            </a:r>
            <a:r>
              <a:rPr lang="en-US" altLang="zh-CN" sz="1600" dirty="0" err="1"/>
              <a:t>CVPixelBufferGetWidth</a:t>
            </a:r>
            <a:r>
              <a:rPr lang="en-US" altLang="zh-CN" sz="1600" dirty="0"/>
              <a:t>(</a:t>
            </a:r>
            <a:r>
              <a:rPr lang="en-US" altLang="zh-CN" sz="1600" dirty="0" err="1"/>
              <a:t>pixelBuffer</a:t>
            </a:r>
            <a:r>
              <a:rPr lang="en-US" altLang="zh-CN" sz="1600" dirty="0"/>
              <a:t>);</a:t>
            </a:r>
          </a:p>
          <a:p>
            <a:r>
              <a:rPr lang="en-US" altLang="zh-CN" sz="1600" dirty="0" err="1"/>
              <a:t>size_t</a:t>
            </a:r>
            <a:r>
              <a:rPr lang="en-US" altLang="zh-CN" sz="1600" dirty="0"/>
              <a:t> height = </a:t>
            </a:r>
            <a:r>
              <a:rPr lang="en-US" altLang="zh-CN" sz="1600" dirty="0" err="1"/>
              <a:t>CVPixelBufferGetHeight</a:t>
            </a:r>
            <a:r>
              <a:rPr lang="en-US" altLang="zh-CN" sz="1600" dirty="0"/>
              <a:t>(</a:t>
            </a:r>
            <a:r>
              <a:rPr lang="en-US" altLang="zh-CN" sz="1600" dirty="0" err="1"/>
              <a:t>pixelBuffer</a:t>
            </a:r>
            <a:r>
              <a:rPr lang="en-US" altLang="zh-CN" sz="1600" dirty="0"/>
              <a:t>);</a:t>
            </a:r>
          </a:p>
          <a:p>
            <a:endParaRPr lang="en-US" altLang="zh-CN" sz="1600" dirty="0"/>
          </a:p>
          <a:p>
            <a:r>
              <a:rPr lang="en-US" altLang="zh-CN" sz="1600" dirty="0"/>
              <a:t>static </a:t>
            </a:r>
            <a:r>
              <a:rPr lang="en-US" altLang="zh-CN" sz="1600" dirty="0" err="1"/>
              <a:t>VTCompressionSessionRef</a:t>
            </a:r>
            <a:r>
              <a:rPr lang="en-US" altLang="zh-CN" sz="1600" dirty="0"/>
              <a:t> </a:t>
            </a:r>
            <a:r>
              <a:rPr lang="en-US" altLang="zh-CN" sz="1600" dirty="0" err="1"/>
              <a:t>compressionSession</a:t>
            </a:r>
            <a:r>
              <a:rPr lang="en-US" altLang="zh-CN" sz="1600" dirty="0"/>
              <a:t>;</a:t>
            </a:r>
          </a:p>
          <a:p>
            <a:r>
              <a:rPr lang="en-US" altLang="zh-CN" sz="1600" dirty="0" err="1"/>
              <a:t>OSStatus</a:t>
            </a:r>
            <a:r>
              <a:rPr lang="en-US" altLang="zh-CN" sz="1600" dirty="0"/>
              <a:t> status =  </a:t>
            </a:r>
            <a:r>
              <a:rPr lang="en-US" altLang="zh-CN" sz="1600" dirty="0" err="1"/>
              <a:t>VTCompressionSessionCreate</a:t>
            </a:r>
            <a:r>
              <a:rPr lang="en-US" altLang="zh-CN" sz="1600" dirty="0"/>
              <a:t>(NULL,</a:t>
            </a:r>
          </a:p>
          <a:p>
            <a:r>
              <a:rPr lang="en-US" altLang="zh-CN" sz="1600" dirty="0"/>
              <a:t>                                              width, height,</a:t>
            </a:r>
          </a:p>
          <a:p>
            <a:r>
              <a:rPr lang="en-US" altLang="zh-CN" sz="1600" dirty="0"/>
              <a:t>                                              kCMVideoCodecType_H264,</a:t>
            </a:r>
          </a:p>
          <a:p>
            <a:r>
              <a:rPr lang="en-US" altLang="zh-CN" sz="1600" dirty="0"/>
              <a:t>                                              NULL,</a:t>
            </a:r>
          </a:p>
          <a:p>
            <a:r>
              <a:rPr lang="en-US" altLang="zh-CN" sz="1600" dirty="0"/>
              <a:t>                                              NULL,</a:t>
            </a:r>
          </a:p>
          <a:p>
            <a:r>
              <a:rPr lang="en-US" altLang="zh-CN" sz="1600" dirty="0"/>
              <a:t>                                              NULL, &amp;</a:t>
            </a:r>
            <a:r>
              <a:rPr lang="en-US" altLang="zh-CN" sz="1600" dirty="0" err="1"/>
              <a:t>compressionOutputCallback</a:t>
            </a:r>
            <a:r>
              <a:rPr lang="en-US" altLang="zh-CN" sz="1600" dirty="0"/>
              <a:t>, NULL, &amp;</a:t>
            </a:r>
            <a:r>
              <a:rPr lang="en-US" altLang="zh-CN" sz="1600" dirty="0" err="1"/>
              <a:t>compressionSession</a:t>
            </a:r>
            <a:r>
              <a:rPr lang="en-US" altLang="zh-CN" sz="1600" dirty="0"/>
              <a:t>)</a:t>
            </a:r>
            <a:r>
              <a:rPr lang="en-US" altLang="zh-CN" sz="1600" dirty="0" smtClean="0"/>
              <a:t>;</a:t>
            </a:r>
            <a:endParaRPr lang="en-US" altLang="zh-CN" sz="1600" dirty="0" smtClean="0"/>
          </a:p>
          <a:p>
            <a:r>
              <a:rPr lang="en-US" altLang="zh-CN" sz="1600" dirty="0" err="1"/>
              <a:t>VTSessionSetProperty</a:t>
            </a:r>
            <a:r>
              <a:rPr lang="en-US" altLang="zh-CN" sz="1600" dirty="0"/>
              <a:t>(</a:t>
            </a:r>
            <a:r>
              <a:rPr lang="en-US" altLang="zh-CN" sz="1600" dirty="0" err="1"/>
              <a:t>compressionSession</a:t>
            </a:r>
            <a:r>
              <a:rPr lang="en-US" altLang="zh-CN" sz="1600" dirty="0"/>
              <a:t>, </a:t>
            </a:r>
            <a:r>
              <a:rPr lang="en-US" altLang="zh-CN" sz="1600" dirty="0" err="1"/>
              <a:t>kVTCompressionPropertyKey_ProfileLevel</a:t>
            </a:r>
            <a:r>
              <a:rPr lang="en-US" altLang="zh-CN" sz="1600" dirty="0"/>
              <a:t>, kVTProfileLevel_H264_Main_AutoLevel);</a:t>
            </a:r>
          </a:p>
          <a:p>
            <a:endParaRPr lang="zh-CN" altLang="en-US" sz="1600" dirty="0"/>
          </a:p>
          <a:p>
            <a:r>
              <a:rPr lang="en-US" altLang="zh-CN" sz="1600" dirty="0" err="1" smtClean="0">
                <a:solidFill>
                  <a:srgbClr val="008000"/>
                </a:solidFill>
              </a:rPr>
              <a:t>kVTCompressionPropertyKey_RealTime</a:t>
            </a:r>
            <a:r>
              <a:rPr lang="zh-CN" altLang="en-US" sz="1600" dirty="0" smtClean="0">
                <a:solidFill>
                  <a:srgbClr val="008000"/>
                </a:solidFill>
              </a:rPr>
              <a:t> </a:t>
            </a:r>
            <a:r>
              <a:rPr lang="en-US" altLang="zh-CN" sz="1600" dirty="0" smtClean="0">
                <a:solidFill>
                  <a:srgbClr val="008000"/>
                </a:solidFill>
              </a:rPr>
              <a:t>				</a:t>
            </a:r>
            <a:r>
              <a:rPr lang="zh-CN" altLang="en-US" sz="1600" dirty="0" smtClean="0">
                <a:solidFill>
                  <a:srgbClr val="008000"/>
                </a:solidFill>
              </a:rPr>
              <a:t>/</a:t>
            </a:r>
            <a:r>
              <a:rPr lang="en-US" altLang="zh-CN" sz="1600" dirty="0" smtClean="0">
                <a:solidFill>
                  <a:srgbClr val="008000"/>
                </a:solidFill>
              </a:rPr>
              <a:t>/</a:t>
            </a:r>
            <a:r>
              <a:rPr lang="zh-CN" altLang="en-US" sz="1600" dirty="0" smtClean="0">
                <a:solidFill>
                  <a:srgbClr val="008000"/>
                </a:solidFill>
              </a:rPr>
              <a:t>实时编码</a:t>
            </a:r>
            <a:endParaRPr lang="en-US" altLang="zh-CN" sz="1600" dirty="0" smtClean="0">
              <a:solidFill>
                <a:srgbClr val="008000"/>
              </a:solidFill>
            </a:endParaRPr>
          </a:p>
          <a:p>
            <a:r>
              <a:rPr lang="en-US" altLang="zh-CN" sz="1600" dirty="0" err="1" smtClean="0">
                <a:solidFill>
                  <a:srgbClr val="008000"/>
                </a:solidFill>
              </a:rPr>
              <a:t>kVTCompressionPropertyKey_MaxKeyFrameInterval</a:t>
            </a:r>
            <a:r>
              <a:rPr lang="en-US" altLang="zh-CN" sz="1600" dirty="0" smtClean="0">
                <a:solidFill>
                  <a:srgbClr val="008000"/>
                </a:solidFill>
              </a:rPr>
              <a:t>		</a:t>
            </a:r>
            <a:r>
              <a:rPr lang="zh-CN" altLang="en-US" sz="1600" dirty="0" smtClean="0">
                <a:solidFill>
                  <a:srgbClr val="008000"/>
                </a:solidFill>
              </a:rPr>
              <a:t>/</a:t>
            </a:r>
            <a:r>
              <a:rPr lang="en-US" altLang="zh-CN" sz="1600" dirty="0" smtClean="0">
                <a:solidFill>
                  <a:srgbClr val="008000"/>
                </a:solidFill>
              </a:rPr>
              <a:t>/GOP</a:t>
            </a:r>
          </a:p>
          <a:p>
            <a:r>
              <a:rPr lang="en-US" altLang="zh-CN" sz="1600" dirty="0" err="1" smtClean="0">
                <a:solidFill>
                  <a:srgbClr val="008000"/>
                </a:solidFill>
              </a:rPr>
              <a:t>kVTCompressionPropertyKey_Quality</a:t>
            </a:r>
            <a:r>
              <a:rPr lang="en-US" altLang="zh-CN" sz="1600" dirty="0" smtClean="0">
                <a:solidFill>
                  <a:srgbClr val="008000"/>
                </a:solidFill>
              </a:rPr>
              <a:t>					</a:t>
            </a:r>
            <a:r>
              <a:rPr lang="en-US" altLang="zh-CN" sz="1600" dirty="0" smtClean="0">
                <a:solidFill>
                  <a:srgbClr val="008000"/>
                </a:solidFill>
              </a:rPr>
              <a:t>//</a:t>
            </a:r>
            <a:r>
              <a:rPr lang="zh-CN" altLang="en-US" sz="1600" dirty="0" smtClean="0">
                <a:solidFill>
                  <a:srgbClr val="008000"/>
                </a:solidFill>
              </a:rPr>
              <a:t>针对每一帧做压缩处理（如</a:t>
            </a:r>
            <a:r>
              <a:rPr lang="en-US" altLang="zh-CN" sz="1600" dirty="0" smtClean="0">
                <a:solidFill>
                  <a:srgbClr val="008000"/>
                </a:solidFill>
              </a:rPr>
              <a:t>JPEG</a:t>
            </a:r>
            <a:r>
              <a:rPr lang="zh-CN" altLang="en-US" sz="1600" dirty="0" smtClean="0">
                <a:solidFill>
                  <a:srgbClr val="008000"/>
                </a:solidFill>
              </a:rPr>
              <a:t>的压缩参数）</a:t>
            </a:r>
            <a:endParaRPr lang="en-US" altLang="zh-CN" sz="1600" dirty="0" smtClean="0">
              <a:solidFill>
                <a:srgbClr val="008000"/>
              </a:solidFill>
            </a:endParaRPr>
          </a:p>
          <a:p>
            <a:r>
              <a:rPr lang="en-US" altLang="zh-CN" sz="1600" dirty="0" err="1" smtClean="0">
                <a:solidFill>
                  <a:srgbClr val="008000"/>
                </a:solidFill>
              </a:rPr>
              <a:t>kVTCompressionPropertyKey_AverageBitRate</a:t>
            </a:r>
            <a:r>
              <a:rPr lang="en-US" altLang="zh-CN" sz="1600" dirty="0" smtClean="0">
                <a:solidFill>
                  <a:srgbClr val="008000"/>
                </a:solidFill>
              </a:rPr>
              <a:t>			</a:t>
            </a:r>
            <a:r>
              <a:rPr lang="zh-CN" altLang="en-US" sz="1600" dirty="0" smtClean="0">
                <a:solidFill>
                  <a:srgbClr val="008000"/>
                </a:solidFill>
              </a:rPr>
              <a:t> </a:t>
            </a:r>
            <a:r>
              <a:rPr lang="en-US" altLang="zh-CN" sz="1600" dirty="0" smtClean="0">
                <a:solidFill>
                  <a:srgbClr val="008000"/>
                </a:solidFill>
              </a:rPr>
              <a:t>//</a:t>
            </a:r>
            <a:r>
              <a:rPr lang="zh-CN" altLang="en-US" sz="1600" dirty="0" smtClean="0">
                <a:solidFill>
                  <a:srgbClr val="008000"/>
                </a:solidFill>
              </a:rPr>
              <a:t>平均压缩码率</a:t>
            </a:r>
            <a:endParaRPr lang="en-US" altLang="zh-CN" sz="1600" dirty="0" smtClean="0">
              <a:solidFill>
                <a:srgbClr val="008000"/>
              </a:solidFill>
            </a:endParaRPr>
          </a:p>
          <a:p>
            <a:r>
              <a:rPr lang="zh-CN" altLang="en-US" sz="1600" dirty="0" smtClean="0">
                <a:solidFill>
                  <a:srgbClr val="008000"/>
                </a:solidFill>
              </a:rPr>
              <a:t>。。。。。</a:t>
            </a:r>
            <a:endParaRPr lang="en-US" altLang="zh-CN" sz="1600" dirty="0">
              <a:solidFill>
                <a:srgbClr val="008000"/>
              </a:solidFill>
            </a:endParaRPr>
          </a:p>
          <a:p>
            <a:endParaRPr lang="zh-CN" altLang="en-US" sz="1600" dirty="0"/>
          </a:p>
          <a:p>
            <a:r>
              <a:rPr lang="en-US" altLang="zh-CN" sz="1600" dirty="0" err="1"/>
              <a:t>OSStatus</a:t>
            </a:r>
            <a:r>
              <a:rPr lang="en-US" altLang="zh-CN" sz="1600" dirty="0"/>
              <a:t> status = </a:t>
            </a:r>
            <a:r>
              <a:rPr lang="en-US" altLang="zh-CN" sz="1600" dirty="0" err="1"/>
              <a:t>VTCompressionSessionPrepareToEncodeFrames</a:t>
            </a:r>
            <a:r>
              <a:rPr lang="en-US" altLang="zh-CN" sz="1600" dirty="0"/>
              <a:t>(</a:t>
            </a:r>
            <a:r>
              <a:rPr lang="en-US" altLang="zh-CN" sz="1600" dirty="0" err="1"/>
              <a:t>compressionSession</a:t>
            </a:r>
            <a:r>
              <a:rPr lang="en-US" altLang="zh-CN" sz="1600" dirty="0"/>
              <a:t>)</a:t>
            </a:r>
            <a:r>
              <a:rPr lang="en-US" altLang="zh-CN" sz="1600" dirty="0" smtClean="0"/>
              <a:t>;</a:t>
            </a:r>
            <a:endParaRPr lang="en-US" altLang="zh-CN" sz="1600" dirty="0"/>
          </a:p>
          <a:p>
            <a:r>
              <a:rPr lang="en-US" altLang="zh-CN" sz="1600" dirty="0"/>
              <a:t>static void </a:t>
            </a:r>
            <a:r>
              <a:rPr lang="en-US" altLang="zh-CN" sz="1600" dirty="0" err="1"/>
              <a:t>compressionOutputCallback</a:t>
            </a:r>
            <a:r>
              <a:rPr lang="en-US" altLang="zh-CN" sz="1600" dirty="0"/>
              <a:t>(void * CM_NULLABLE </a:t>
            </a:r>
            <a:r>
              <a:rPr lang="en-US" altLang="zh-CN" sz="1600" dirty="0" err="1"/>
              <a:t>outputCallbackRefCon</a:t>
            </a:r>
            <a:r>
              <a:rPr lang="en-US" altLang="zh-CN" sz="1600" dirty="0"/>
              <a:t>,</a:t>
            </a:r>
          </a:p>
          <a:p>
            <a:r>
              <a:rPr lang="en-US" altLang="zh-CN" sz="1600" dirty="0"/>
              <a:t>                                      void * CM_NULLABLE </a:t>
            </a:r>
            <a:r>
              <a:rPr lang="en-US" altLang="zh-CN" sz="1600" dirty="0" err="1"/>
              <a:t>sourceFrameRefCon</a:t>
            </a:r>
            <a:r>
              <a:rPr lang="en-US" altLang="zh-CN" sz="1600" dirty="0"/>
              <a:t>,</a:t>
            </a:r>
          </a:p>
          <a:p>
            <a:r>
              <a:rPr lang="en-US" altLang="zh-CN" sz="1600" dirty="0"/>
              <a:t>                                      </a:t>
            </a:r>
            <a:r>
              <a:rPr lang="en-US" altLang="zh-CN" sz="1600" dirty="0" err="1"/>
              <a:t>OSStatus</a:t>
            </a:r>
            <a:r>
              <a:rPr lang="en-US" altLang="zh-CN" sz="1600" dirty="0"/>
              <a:t> status,</a:t>
            </a:r>
          </a:p>
          <a:p>
            <a:r>
              <a:rPr lang="en-US" altLang="zh-CN" sz="1600" dirty="0"/>
              <a:t>                                      </a:t>
            </a:r>
            <a:r>
              <a:rPr lang="en-US" altLang="zh-CN" sz="1600" dirty="0" err="1"/>
              <a:t>VTEncodeInfoFlags</a:t>
            </a:r>
            <a:r>
              <a:rPr lang="en-US" altLang="zh-CN" sz="1600" dirty="0"/>
              <a:t> </a:t>
            </a:r>
            <a:r>
              <a:rPr lang="en-US" altLang="zh-CN" sz="1600" dirty="0" err="1"/>
              <a:t>infoFlags</a:t>
            </a:r>
            <a:r>
              <a:rPr lang="en-US" altLang="zh-CN" sz="1600" dirty="0"/>
              <a:t>,</a:t>
            </a:r>
          </a:p>
          <a:p>
            <a:r>
              <a:rPr lang="en-US" altLang="zh-CN" sz="1600" dirty="0"/>
              <a:t>                                      CM_NULLABLE </a:t>
            </a:r>
            <a:r>
              <a:rPr lang="en-US" altLang="zh-CN" sz="1600" dirty="0" err="1"/>
              <a:t>CMSampleBufferRef</a:t>
            </a:r>
            <a:r>
              <a:rPr lang="en-US" altLang="zh-CN" sz="1600" dirty="0"/>
              <a:t> </a:t>
            </a:r>
            <a:r>
              <a:rPr lang="en-US" altLang="zh-CN" sz="1600" dirty="0" err="1"/>
              <a:t>sampleBuffer</a:t>
            </a:r>
            <a:r>
              <a:rPr lang="en-US" altLang="zh-CN" sz="1600" dirty="0"/>
              <a:t> ) </a:t>
            </a:r>
            <a:r>
              <a:rPr lang="en-US" altLang="zh-CN" sz="1600" dirty="0" smtClean="0"/>
              <a:t>{</a:t>
            </a:r>
          </a:p>
          <a:p>
            <a:r>
              <a:rPr lang="en-US" altLang="zh-CN" sz="1600" dirty="0" err="1" smtClean="0"/>
              <a:t>CMFormatDescriptionRef</a:t>
            </a:r>
            <a:r>
              <a:rPr lang="en-US" altLang="zh-CN" sz="1600" dirty="0" smtClean="0"/>
              <a:t> </a:t>
            </a:r>
            <a:r>
              <a:rPr lang="en-US" altLang="zh-CN" sz="1600" dirty="0" err="1"/>
              <a:t>fmtDesc</a:t>
            </a:r>
            <a:r>
              <a:rPr lang="en-US" altLang="zh-CN" sz="1600" dirty="0"/>
              <a:t> = </a:t>
            </a:r>
            <a:r>
              <a:rPr lang="en-US" altLang="zh-CN" sz="1600" dirty="0" err="1"/>
              <a:t>CMSampleBufferGetFormatDescription</a:t>
            </a:r>
            <a:r>
              <a:rPr lang="en-US" altLang="zh-CN" sz="1600" dirty="0"/>
              <a:t>(</a:t>
            </a:r>
            <a:r>
              <a:rPr lang="en-US" altLang="zh-CN" sz="1600" dirty="0" err="1"/>
              <a:t>sampleBuffer</a:t>
            </a:r>
            <a:r>
              <a:rPr lang="en-US" altLang="zh-CN" sz="1600" dirty="0"/>
              <a:t>)</a:t>
            </a:r>
            <a:r>
              <a:rPr lang="en-US" altLang="zh-CN" sz="1600" dirty="0" smtClean="0"/>
              <a:t>;</a:t>
            </a:r>
            <a:endParaRPr lang="en-US" altLang="zh-CN" sz="1600" dirty="0"/>
          </a:p>
          <a:p>
            <a:r>
              <a:rPr lang="en-US" altLang="zh-CN" sz="1600" dirty="0" smtClean="0"/>
              <a:t>/</a:t>
            </a:r>
            <a:r>
              <a:rPr lang="en-US" altLang="zh-CN" sz="1600" dirty="0"/>
              <a:t>/ </a:t>
            </a:r>
            <a:r>
              <a:rPr lang="zh-CN" altLang="en-US" sz="1600" dirty="0"/>
              <a:t>推流或写入文</a:t>
            </a:r>
            <a:r>
              <a:rPr lang="zh-CN" altLang="en-US" sz="1600" dirty="0" smtClean="0"/>
              <a:t>件</a:t>
            </a:r>
            <a:endParaRPr lang="en-US" altLang="zh-CN" sz="1600" dirty="0" smtClean="0"/>
          </a:p>
          <a:p>
            <a:r>
              <a:rPr lang="en-US" altLang="zh-CN" sz="1600" dirty="0" smtClean="0"/>
              <a:t>}</a:t>
            </a:r>
            <a:endParaRPr lang="en-US" altLang="zh-CN" sz="1600" dirty="0"/>
          </a:p>
          <a:p>
            <a:endParaRPr kumimoji="1" lang="zh-CN" altLang="en-US" sz="1600" dirty="0"/>
          </a:p>
        </p:txBody>
      </p:sp>
    </p:spTree>
    <p:extLst>
      <p:ext uri="{BB962C8B-B14F-4D97-AF65-F5344CB8AC3E}">
        <p14:creationId xmlns:p14="http://schemas.microsoft.com/office/powerpoint/2010/main" val="3484859470"/>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847725"/>
            <a:ext cx="6769100" cy="714375"/>
          </a:xfrm>
        </p:spPr>
        <p:txBody>
          <a:bodyPr>
            <a:normAutofit fontScale="90000"/>
          </a:bodyPr>
          <a:lstStyle/>
          <a:p>
            <a:r>
              <a:rPr kumimoji="1" lang="zh-CN" altLang="en-US" dirty="0" smtClean="0"/>
              <a:t>视频直播之</a:t>
            </a:r>
            <a:r>
              <a:rPr kumimoji="1" lang="en-US" altLang="zh-CN" dirty="0" smtClean="0"/>
              <a:t>-</a:t>
            </a:r>
            <a:r>
              <a:rPr kumimoji="1" lang="en-US" altLang="zh-CN" dirty="0" err="1" smtClean="0"/>
              <a:t>IJKPlayer</a:t>
            </a:r>
            <a:r>
              <a:rPr kumimoji="1" lang="zh-CN" altLang="en-US" dirty="0" smtClean="0"/>
              <a:t>调研</a:t>
            </a:r>
            <a:endParaRPr kumimoji="1" lang="zh-CN" altLang="en-US" dirty="0"/>
          </a:p>
        </p:txBody>
      </p:sp>
      <p:sp>
        <p:nvSpPr>
          <p:cNvPr id="4" name="文本框 3"/>
          <p:cNvSpPr txBox="1"/>
          <p:nvPr/>
        </p:nvSpPr>
        <p:spPr>
          <a:xfrm>
            <a:off x="622300" y="990600"/>
            <a:ext cx="7416800" cy="5724645"/>
          </a:xfrm>
          <a:prstGeom prst="rect">
            <a:avLst/>
          </a:prstGeom>
          <a:noFill/>
        </p:spPr>
        <p:txBody>
          <a:bodyPr wrap="square" rtlCol="0">
            <a:spAutoFit/>
          </a:bodyPr>
          <a:lstStyle/>
          <a:p>
            <a:endParaRPr kumimoji="1" lang="en-US" altLang="zh-CN" dirty="0" smtClean="0"/>
          </a:p>
          <a:p>
            <a:endParaRPr kumimoji="1" lang="en-US" altLang="zh-CN" dirty="0" smtClean="0"/>
          </a:p>
          <a:p>
            <a:r>
              <a:rPr kumimoji="1" lang="en-US" altLang="zh-CN" dirty="0" smtClean="0"/>
              <a:t>	</a:t>
            </a:r>
          </a:p>
          <a:p>
            <a:pPr marL="285750" indent="-285750">
              <a:buFont typeface="Arial"/>
              <a:buChar char="•"/>
            </a:pPr>
            <a:r>
              <a:rPr kumimoji="1" lang="en-US" altLang="zh-CN" dirty="0"/>
              <a:t>	</a:t>
            </a:r>
            <a:r>
              <a:rPr kumimoji="1" lang="en-US" altLang="zh-CN" dirty="0" err="1" smtClean="0"/>
              <a:t>IJKPlayer</a:t>
            </a:r>
            <a:r>
              <a:rPr kumimoji="1" lang="zh-CN" altLang="en-US" dirty="0" smtClean="0"/>
              <a:t>优势：</a:t>
            </a:r>
            <a:endParaRPr kumimoji="1" lang="en-US" altLang="zh-CN" dirty="0" smtClean="0"/>
          </a:p>
          <a:p>
            <a:r>
              <a:rPr kumimoji="1" lang="en-US" altLang="zh-CN" dirty="0"/>
              <a:t>	</a:t>
            </a:r>
            <a:r>
              <a:rPr kumimoji="1" lang="zh-CN" altLang="en-US" sz="1600" dirty="0" smtClean="0"/>
              <a:t>可以直接修改源码，个性化定制。不依赖于别的公司</a:t>
            </a:r>
            <a:r>
              <a:rPr kumimoji="1" lang="en-US" altLang="zh-CN" sz="1600" dirty="0" smtClean="0"/>
              <a:t>SDK</a:t>
            </a:r>
            <a:r>
              <a:rPr kumimoji="1" lang="zh-CN" altLang="en-US" sz="1600" dirty="0" smtClean="0"/>
              <a:t>。如我们就可以直接修改源码优化一些细节如秒开</a:t>
            </a:r>
            <a:r>
              <a:rPr kumimoji="1" lang="zh-CN" altLang="en-US" sz="1600" dirty="0"/>
              <a:t>。一般来说</a:t>
            </a:r>
            <a:r>
              <a:rPr kumimoji="1" lang="en-US" altLang="zh-CN" sz="1600" dirty="0" err="1"/>
              <a:t>ffmpge</a:t>
            </a:r>
            <a:r>
              <a:rPr kumimoji="1" lang="zh-CN" altLang="en-US" sz="1600" dirty="0"/>
              <a:t>获取到完整的</a:t>
            </a:r>
            <a:r>
              <a:rPr kumimoji="1" lang="en-US" altLang="zh-CN" sz="1600" dirty="0" err="1"/>
              <a:t>Gop</a:t>
            </a:r>
            <a:r>
              <a:rPr kumimoji="1" lang="zh-CN" altLang="en-US" sz="1600" dirty="0"/>
              <a:t>才显示界面</a:t>
            </a:r>
            <a:r>
              <a:rPr kumimoji="1" lang="zh-CN" altLang="zh-CN" sz="1600" dirty="0"/>
              <a:t>.</a:t>
            </a:r>
            <a:r>
              <a:rPr kumimoji="1" lang="en-US" altLang="zh-CN" sz="1600" dirty="0" err="1"/>
              <a:t>Gop</a:t>
            </a:r>
            <a:r>
              <a:rPr kumimoji="1" lang="zh-CN" altLang="en-US" sz="1600" dirty="0"/>
              <a:t>一般来说是两个关键帧的大小（一般为</a:t>
            </a:r>
            <a:r>
              <a:rPr kumimoji="1" lang="en-US" altLang="zh-CN" sz="1600" dirty="0"/>
              <a:t>1-2s</a:t>
            </a:r>
            <a:r>
              <a:rPr kumimoji="1" lang="zh-CN" altLang="en-US" sz="1600" dirty="0"/>
              <a:t>）。这样如果不做任何优化首帧加载比较慢。可以在获取到关键帧之后就加载到</a:t>
            </a:r>
            <a:r>
              <a:rPr kumimoji="1" lang="zh-CN" altLang="en-US" sz="1600" dirty="0" smtClean="0"/>
              <a:t>界面</a:t>
            </a:r>
            <a:r>
              <a:rPr kumimoji="1" lang="en-US" altLang="zh-CN" sz="1600" dirty="0" smtClean="0"/>
              <a:t>.</a:t>
            </a:r>
          </a:p>
          <a:p>
            <a:endParaRPr kumimoji="1" lang="en-US" altLang="zh-CN" dirty="0"/>
          </a:p>
          <a:p>
            <a:pPr marL="285750" indent="-285750">
              <a:buFont typeface="Arial"/>
              <a:buChar char="•"/>
            </a:pPr>
            <a:r>
              <a:rPr kumimoji="1" lang="en-US" altLang="zh-CN" dirty="0" smtClean="0"/>
              <a:t>	</a:t>
            </a:r>
            <a:r>
              <a:rPr kumimoji="1" lang="en-US" altLang="zh-CN" dirty="0" err="1" smtClean="0"/>
              <a:t>IKPlayer</a:t>
            </a:r>
            <a:r>
              <a:rPr kumimoji="1" lang="zh-CN" altLang="en-US" dirty="0" smtClean="0"/>
              <a:t>劣势：</a:t>
            </a:r>
            <a:endParaRPr kumimoji="1" lang="en-US" altLang="zh-CN" dirty="0" smtClean="0"/>
          </a:p>
          <a:p>
            <a:r>
              <a:rPr kumimoji="1" lang="en-US" altLang="zh-CN" dirty="0"/>
              <a:t>	</a:t>
            </a:r>
            <a:r>
              <a:rPr kumimoji="1" lang="zh-CN" altLang="en-US" dirty="0" smtClean="0"/>
              <a:t>目前的</a:t>
            </a:r>
            <a:r>
              <a:rPr kumimoji="1" lang="en-US" altLang="zh-CN" dirty="0" err="1" smtClean="0"/>
              <a:t>IJKPlayer</a:t>
            </a:r>
            <a:r>
              <a:rPr kumimoji="1" lang="zh-CN" altLang="en-US" dirty="0" smtClean="0"/>
              <a:t>如果要集成到工程需要解决问题：</a:t>
            </a:r>
            <a:r>
              <a:rPr kumimoji="1" lang="en-US" altLang="zh-CN" dirty="0" smtClean="0"/>
              <a:t>1</a:t>
            </a:r>
            <a:r>
              <a:rPr kumimoji="1" lang="zh-CN" altLang="en-US" dirty="0" smtClean="0"/>
              <a:t>，没有流追赶（访客网络不好的时候和主播延迟越来越大），</a:t>
            </a:r>
            <a:r>
              <a:rPr kumimoji="1" lang="en-US" altLang="zh-CN" dirty="0" smtClean="0"/>
              <a:t>2</a:t>
            </a:r>
            <a:r>
              <a:rPr kumimoji="1" lang="zh-CN" altLang="en-US" dirty="0" smtClean="0"/>
              <a:t>，没有数据缓存，网络抖动的时候频繁卡顿</a:t>
            </a:r>
            <a:r>
              <a:rPr kumimoji="1" lang="zh-CN" altLang="en-US" sz="1600" dirty="0" smtClean="0"/>
              <a:t>。 </a:t>
            </a:r>
            <a:r>
              <a:rPr kumimoji="1" lang="en-US" altLang="zh-CN" sz="1600" dirty="0" err="1" smtClean="0"/>
              <a:t>ijkPlayer</a:t>
            </a:r>
            <a:r>
              <a:rPr kumimoji="1" lang="zh-CN" altLang="en-US" sz="1600" dirty="0"/>
              <a:t>是对</a:t>
            </a:r>
            <a:r>
              <a:rPr kumimoji="1" lang="en-US" altLang="zh-CN" sz="1600" dirty="0" err="1"/>
              <a:t>ffplayer</a:t>
            </a:r>
            <a:r>
              <a:rPr kumimoji="1" lang="zh-CN" altLang="en-US" sz="1600" dirty="0"/>
              <a:t>的二次封装，</a:t>
            </a:r>
            <a:r>
              <a:rPr kumimoji="1" lang="en-US" altLang="zh-CN" sz="1600" dirty="0" err="1"/>
              <a:t>ffplayer</a:t>
            </a:r>
            <a:r>
              <a:rPr kumimoji="1" lang="zh-CN" altLang="en-US" sz="1600" dirty="0"/>
              <a:t>是</a:t>
            </a:r>
            <a:r>
              <a:rPr kumimoji="1" lang="en-US" altLang="zh-CN" sz="1600" dirty="0"/>
              <a:t>c</a:t>
            </a:r>
            <a:r>
              <a:rPr kumimoji="1" lang="zh-CN" altLang="en-US" sz="1600" dirty="0"/>
              <a:t>语言实现</a:t>
            </a:r>
            <a:r>
              <a:rPr kumimoji="1" lang="zh-CN" altLang="en-US" sz="1600" dirty="0" smtClean="0"/>
              <a:t>。这样修改一些细节就比较难</a:t>
            </a:r>
            <a:r>
              <a:rPr kumimoji="1" lang="zh-CN" altLang="en-US" sz="1600" dirty="0"/>
              <a:t>上手</a:t>
            </a:r>
            <a:r>
              <a:rPr kumimoji="1" lang="zh-CN" altLang="en-US" sz="1600" dirty="0" smtClean="0"/>
              <a:t>。</a:t>
            </a:r>
            <a:r>
              <a:rPr kumimoji="1" lang="zh-CN" altLang="en-US" sz="1600" dirty="0"/>
              <a:t>除此不说</a:t>
            </a:r>
            <a:r>
              <a:rPr kumimoji="1" lang="en-US" altLang="zh-CN" sz="1600" dirty="0" err="1"/>
              <a:t>IJKPlayer</a:t>
            </a:r>
            <a:r>
              <a:rPr kumimoji="1" lang="zh-CN" altLang="en-US" sz="1600" dirty="0"/>
              <a:t> 是一个很大的开源工程，里面涉及到多媒体，音视频解码，</a:t>
            </a:r>
            <a:r>
              <a:rPr kumimoji="1" lang="en-US" altLang="zh-CN" sz="1600" dirty="0" err="1"/>
              <a:t>OPenGL</a:t>
            </a:r>
            <a:r>
              <a:rPr kumimoji="1" lang="zh-CN" altLang="en-US" sz="1600" dirty="0"/>
              <a:t>渲染，网络请求处理等知识。这些知识相对比较专业，需要一定的时间熟悉尤其是一些多媒体相关协议等。如果集成</a:t>
            </a:r>
            <a:r>
              <a:rPr kumimoji="1" lang="en-US" altLang="zh-CN" sz="1600" dirty="0" err="1"/>
              <a:t>IJKPlayer</a:t>
            </a:r>
            <a:r>
              <a:rPr kumimoji="1" lang="zh-CN" altLang="en-US" sz="1600" dirty="0"/>
              <a:t>需要人力去维护，而且一定系统升级遇到</a:t>
            </a:r>
            <a:r>
              <a:rPr kumimoji="1" lang="en-US" altLang="zh-CN" sz="1600" dirty="0"/>
              <a:t>bug</a:t>
            </a:r>
            <a:r>
              <a:rPr kumimoji="1" lang="zh-CN" altLang="en-US" sz="1600" dirty="0"/>
              <a:t>，这个就需要调研，较深入的理解，然后才能解决问题。</a:t>
            </a:r>
          </a:p>
          <a:p>
            <a:endParaRPr kumimoji="1" lang="en-US" altLang="zh-CN" dirty="0" smtClean="0"/>
          </a:p>
          <a:p>
            <a:r>
              <a:rPr kumimoji="1" lang="en-US" altLang="zh-CN" sz="2000" dirty="0"/>
              <a:t>	</a:t>
            </a:r>
            <a:r>
              <a:rPr kumimoji="1" lang="zh-CN" altLang="en-US" sz="2000" dirty="0" smtClean="0"/>
              <a:t>总结：</a:t>
            </a:r>
            <a:r>
              <a:rPr kumimoji="1" lang="en-US" altLang="zh-CN" sz="2000" dirty="0" err="1" smtClean="0"/>
              <a:t>IJKPlayer</a:t>
            </a:r>
            <a:r>
              <a:rPr kumimoji="1" lang="zh-CN" altLang="en-US" sz="2000" dirty="0" smtClean="0"/>
              <a:t> </a:t>
            </a:r>
            <a:r>
              <a:rPr kumimoji="1" lang="zh-CN" altLang="en-US" sz="2000" dirty="0"/>
              <a:t>虽然能集成到工程实现拉流。但是由于不好维护，建议在公司有充足的人力的时候再去集成</a:t>
            </a:r>
            <a:r>
              <a:rPr kumimoji="1" lang="zh-CN" altLang="en-US" sz="2000" dirty="0" smtClean="0"/>
              <a:t>。</a:t>
            </a:r>
            <a:endParaRPr kumimoji="1" lang="en-US" altLang="zh-CN" sz="2000" dirty="0"/>
          </a:p>
        </p:txBody>
      </p:sp>
    </p:spTree>
    <p:extLst>
      <p:ext uri="{BB962C8B-B14F-4D97-AF65-F5344CB8AC3E}">
        <p14:creationId xmlns:p14="http://schemas.microsoft.com/office/powerpoint/2010/main" val="125734728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smtClean="0"/>
              <a:t>IJKPlayer</a:t>
            </a:r>
            <a:r>
              <a:rPr kumimoji="1" lang="en-US" altLang="en-US" dirty="0" err="1" smtClean="0"/>
              <a:t>简介</a:t>
            </a:r>
            <a:endParaRPr kumimoji="1" lang="zh-CN" altLang="en-US" dirty="0"/>
          </a:p>
        </p:txBody>
      </p:sp>
      <p:sp>
        <p:nvSpPr>
          <p:cNvPr id="3" name="内容占位符 2"/>
          <p:cNvSpPr>
            <a:spLocks noGrp="1"/>
          </p:cNvSpPr>
          <p:nvPr>
            <p:ph idx="1"/>
          </p:nvPr>
        </p:nvSpPr>
        <p:spPr/>
        <p:txBody>
          <a:bodyPr>
            <a:normAutofit fontScale="40000" lnSpcReduction="20000"/>
          </a:bodyPr>
          <a:lstStyle/>
          <a:p>
            <a:pPr marL="0" indent="0">
              <a:buNone/>
            </a:pPr>
            <a:r>
              <a:rPr lang="en-US" altLang="zh-CN" dirty="0"/>
              <a:t>	</a:t>
            </a:r>
            <a:r>
              <a:rPr lang="en-US" altLang="zh-CN" dirty="0" err="1" smtClean="0"/>
              <a:t>IJKPlayer</a:t>
            </a:r>
            <a:r>
              <a:rPr lang="zh-CN" altLang="en-US" dirty="0" smtClean="0"/>
              <a:t>是一个开源视频播放器</a:t>
            </a:r>
            <a:r>
              <a:rPr lang="en-US" altLang="zh-CN" dirty="0" smtClean="0"/>
              <a:t>,</a:t>
            </a:r>
            <a:r>
              <a:rPr lang="zh-CN" altLang="en-US" dirty="0" smtClean="0"/>
              <a:t>由于接入（</a:t>
            </a:r>
            <a:r>
              <a:rPr lang="en-US" altLang="zh-CN" dirty="0" err="1" smtClean="0"/>
              <a:t>ios</a:t>
            </a:r>
            <a:r>
              <a:rPr lang="zh-CN" altLang="en-US" dirty="0" smtClean="0"/>
              <a:t>/</a:t>
            </a:r>
            <a:r>
              <a:rPr lang="en-US" altLang="zh-CN" dirty="0" err="1" smtClean="0"/>
              <a:t>andorid</a:t>
            </a:r>
            <a:r>
              <a:rPr lang="zh-CN" altLang="en-US" dirty="0" smtClean="0"/>
              <a:t>）比较简单且支持市场上常见的视频播放协议广受开发者欢迎。链接地址：</a:t>
            </a:r>
            <a:r>
              <a:rPr lang="en-US" altLang="zh-CN" dirty="0">
                <a:hlinkClick r:id="rId2"/>
              </a:rPr>
              <a:t>https://</a:t>
            </a:r>
            <a:r>
              <a:rPr lang="en-US" altLang="zh-CN" dirty="0" err="1">
                <a:hlinkClick r:id="rId2"/>
              </a:rPr>
              <a:t>github.com</a:t>
            </a:r>
            <a:r>
              <a:rPr lang="en-US" altLang="zh-CN" dirty="0">
                <a:hlinkClick r:id="rId2"/>
              </a:rPr>
              <a:t>/</a:t>
            </a:r>
            <a:r>
              <a:rPr lang="en-US" altLang="zh-CN" dirty="0" err="1">
                <a:hlinkClick r:id="rId2"/>
              </a:rPr>
              <a:t>Bilibili</a:t>
            </a:r>
            <a:r>
              <a:rPr lang="en-US" altLang="zh-CN" dirty="0">
                <a:hlinkClick r:id="rId2"/>
              </a:rPr>
              <a:t>/</a:t>
            </a:r>
            <a:r>
              <a:rPr lang="en-US" altLang="zh-CN" dirty="0" err="1">
                <a:hlinkClick r:id="rId2"/>
              </a:rPr>
              <a:t>ijkplayer</a:t>
            </a:r>
            <a:endParaRPr lang="en-US" altLang="zh-CN" dirty="0" smtClean="0"/>
          </a:p>
          <a:p>
            <a:pPr marL="0" indent="0">
              <a:buNone/>
            </a:pPr>
            <a:r>
              <a:rPr lang="en-US" altLang="zh-CN" dirty="0" err="1" smtClean="0"/>
              <a:t>IJKPlayer</a:t>
            </a:r>
            <a:r>
              <a:rPr lang="zh-CN" altLang="en-US" dirty="0" smtClean="0"/>
              <a:t>是在</a:t>
            </a:r>
            <a:r>
              <a:rPr lang="en-US" altLang="zh-CN" dirty="0" err="1" smtClean="0"/>
              <a:t>ffplay</a:t>
            </a:r>
            <a:r>
              <a:rPr lang="zh-CN" altLang="en-US" dirty="0" smtClean="0"/>
              <a:t>基础扩展来的，</a:t>
            </a:r>
            <a:r>
              <a:rPr lang="en-US" altLang="zh-CN" dirty="0" err="1" smtClean="0"/>
              <a:t>ffplayer</a:t>
            </a:r>
            <a:r>
              <a:rPr lang="zh-CN" altLang="en-US" dirty="0" smtClean="0"/>
              <a:t>是在</a:t>
            </a:r>
            <a:r>
              <a:rPr lang="en-US" altLang="zh-CN" dirty="0" err="1" smtClean="0"/>
              <a:t>ffempge</a:t>
            </a:r>
            <a:r>
              <a:rPr lang="zh-CN" altLang="en-US" dirty="0" smtClean="0"/>
              <a:t>基础上实现的。为什么没有用</a:t>
            </a:r>
            <a:r>
              <a:rPr lang="en-US" altLang="zh-CN" dirty="0" err="1" smtClean="0"/>
              <a:t>ffplayer</a:t>
            </a:r>
            <a:r>
              <a:rPr lang="zh-CN" altLang="en-US" dirty="0" smtClean="0"/>
              <a:t>是因为</a:t>
            </a:r>
            <a:r>
              <a:rPr lang="en-US" altLang="zh-CN" dirty="0" err="1" smtClean="0"/>
              <a:t>ffplayer</a:t>
            </a:r>
            <a:r>
              <a:rPr lang="zh-CN" altLang="en-US" dirty="0" smtClean="0"/>
              <a:t>是</a:t>
            </a:r>
            <a:r>
              <a:rPr lang="en-US" altLang="zh-CN" dirty="0" smtClean="0"/>
              <a:t>PC</a:t>
            </a:r>
            <a:r>
              <a:rPr lang="zh-CN" altLang="en-US" dirty="0" smtClean="0"/>
              <a:t>端的开源。因为</a:t>
            </a:r>
            <a:r>
              <a:rPr lang="en-US" altLang="zh-CN" dirty="0" err="1" smtClean="0"/>
              <a:t>IJKPlayer</a:t>
            </a:r>
            <a:r>
              <a:rPr lang="zh-CN" altLang="en-US" dirty="0" smtClean="0"/>
              <a:t>支持协议比较多，而且是在</a:t>
            </a:r>
            <a:r>
              <a:rPr lang="en-US" altLang="zh-CN" dirty="0" err="1" smtClean="0"/>
              <a:t>ffplayer</a:t>
            </a:r>
            <a:r>
              <a:rPr lang="zh-CN" altLang="en-US" dirty="0" smtClean="0"/>
              <a:t>上的二次开发。所以代码有点冗余。比如好多解码库，编码库，好多网络解析协议</a:t>
            </a:r>
            <a:r>
              <a:rPr lang="is-IS" altLang="zh-CN" dirty="0" smtClean="0"/>
              <a:t>…</a:t>
            </a:r>
          </a:p>
          <a:p>
            <a:pPr marL="0" indent="0">
              <a:buNone/>
            </a:pPr>
            <a:endParaRPr lang="en-US" altLang="zh-CN" dirty="0" smtClean="0"/>
          </a:p>
          <a:p>
            <a:pPr marL="0" indent="0">
              <a:buNone/>
            </a:pPr>
            <a:r>
              <a:rPr lang="en-US" altLang="zh-CN" dirty="0"/>
              <a:t>	</a:t>
            </a:r>
            <a:r>
              <a:rPr lang="en-US" altLang="zh-CN" dirty="0" err="1" smtClean="0"/>
              <a:t>IJKPlayer</a:t>
            </a:r>
            <a:r>
              <a:rPr lang="zh-CN" altLang="en-US" dirty="0" smtClean="0"/>
              <a:t>主要工作流程：</a:t>
            </a:r>
            <a:endParaRPr lang="en-US" altLang="zh-CN" dirty="0" smtClean="0"/>
          </a:p>
          <a:p>
            <a:pPr marL="0" indent="0">
              <a:buNone/>
            </a:pPr>
            <a:endParaRPr lang="en-US" altLang="zh-CN" dirty="0"/>
          </a:p>
          <a:p>
            <a:pPr marL="0" indent="0">
              <a:buNone/>
            </a:pPr>
            <a:r>
              <a:rPr lang="en-US" altLang="zh-CN" dirty="0" smtClean="0"/>
              <a:t>	1</a:t>
            </a:r>
            <a:r>
              <a:rPr lang="zh-CN" altLang="en-US" dirty="0" smtClean="0"/>
              <a:t>，启动一个线程调</a:t>
            </a:r>
            <a:r>
              <a:rPr lang="zh-CN" altLang="en-US" dirty="0"/>
              <a:t>用</a:t>
            </a:r>
            <a:r>
              <a:rPr lang="en-US" altLang="zh-CN" dirty="0" err="1"/>
              <a:t>media_player_msg_loop</a:t>
            </a:r>
            <a:r>
              <a:rPr lang="zh-CN" altLang="en-US" dirty="0"/>
              <a:t>不停地读取</a:t>
            </a:r>
            <a:r>
              <a:rPr lang="en-US" altLang="zh-CN" dirty="0" err="1"/>
              <a:t>ijk</a:t>
            </a:r>
            <a:r>
              <a:rPr lang="zh-CN" altLang="en-US" dirty="0"/>
              <a:t>内部抛出的消息（</a:t>
            </a:r>
            <a:r>
              <a:rPr lang="en-US" altLang="zh-CN" dirty="0" err="1"/>
              <a:t>AVMessage</a:t>
            </a:r>
            <a:r>
              <a:rPr lang="zh-CN" altLang="en-US" dirty="0"/>
              <a:t>类型消息，</a:t>
            </a:r>
            <a:r>
              <a:rPr lang="en-US" altLang="zh-CN" dirty="0" err="1"/>
              <a:t>ijk</a:t>
            </a:r>
            <a:r>
              <a:rPr lang="zh-CN" altLang="en-US" dirty="0"/>
              <a:t>实现了一个高效的消息队列及消息重用机制。）</a:t>
            </a:r>
          </a:p>
          <a:p>
            <a:pPr marL="0" indent="0">
              <a:buNone/>
            </a:pPr>
            <a:endParaRPr lang="en-US" altLang="zh-CN" dirty="0" smtClean="0"/>
          </a:p>
          <a:p>
            <a:pPr marL="0" indent="0">
              <a:buNone/>
            </a:pPr>
            <a:r>
              <a:rPr lang="en-US" altLang="zh-CN" dirty="0" smtClean="0"/>
              <a:t>	2,</a:t>
            </a:r>
            <a:r>
              <a:rPr lang="zh-CN" altLang="en-US" dirty="0"/>
              <a:t>会创建一个刷新界面的线程，来将后面获取的数据加载到</a:t>
            </a:r>
            <a:r>
              <a:rPr lang="en-US" altLang="zh-CN" dirty="0" err="1"/>
              <a:t>openGl</a:t>
            </a:r>
            <a:r>
              <a:rPr lang="zh-CN" altLang="en-US" dirty="0"/>
              <a:t>试图上，也就是客户端看到的视频</a:t>
            </a:r>
            <a:r>
              <a:rPr lang="zh-CN" altLang="en-US" dirty="0" smtClean="0"/>
              <a:t>。</a:t>
            </a:r>
            <a:endParaRPr lang="en-US" altLang="zh-CN" dirty="0" smtClean="0"/>
          </a:p>
          <a:p>
            <a:pPr marL="0" indent="0">
              <a:buNone/>
            </a:pPr>
            <a:endParaRPr lang="en-US" altLang="zh-CN" dirty="0"/>
          </a:p>
          <a:p>
            <a:pPr marL="0" indent="0">
              <a:buNone/>
            </a:pPr>
            <a:r>
              <a:rPr lang="en-US" altLang="zh-CN" dirty="0" smtClean="0"/>
              <a:t>	3,</a:t>
            </a:r>
            <a:r>
              <a:rPr lang="en-US" altLang="zh-CN" dirty="0"/>
              <a:t> </a:t>
            </a:r>
            <a:r>
              <a:rPr lang="en-US" altLang="zh-CN" dirty="0" err="1"/>
              <a:t>stream_open</a:t>
            </a:r>
            <a:r>
              <a:rPr lang="en-US" altLang="zh-CN" dirty="0"/>
              <a:t> </a:t>
            </a:r>
            <a:r>
              <a:rPr lang="zh-CN" altLang="en-US" dirty="0"/>
              <a:t>在这些工作准备好之后，紧接着会根据</a:t>
            </a:r>
            <a:r>
              <a:rPr lang="en-US" altLang="zh-CN" dirty="0" err="1"/>
              <a:t>url</a:t>
            </a:r>
            <a:r>
              <a:rPr lang="zh-CN" altLang="en-US" dirty="0"/>
              <a:t>资源调用</a:t>
            </a:r>
            <a:r>
              <a:rPr lang="en-US" altLang="zh-CN" dirty="0" err="1"/>
              <a:t>read_thread</a:t>
            </a:r>
            <a:r>
              <a:rPr lang="zh-CN" altLang="en-US" dirty="0"/>
              <a:t>读取网络或者本地资源。如果加载的是网络资源调用 </a:t>
            </a:r>
            <a:r>
              <a:rPr lang="en-US" altLang="zh-CN" dirty="0" err="1"/>
              <a:t>avformat_open_input</a:t>
            </a:r>
            <a:r>
              <a:rPr lang="zh-CN" altLang="en-US" dirty="0"/>
              <a:t>的时候会促发网络请求。</a:t>
            </a:r>
            <a:r>
              <a:rPr lang="en-US" altLang="zh-CN" dirty="0" err="1"/>
              <a:t>ijk</a:t>
            </a:r>
            <a:r>
              <a:rPr lang="zh-CN" altLang="en-US" dirty="0"/>
              <a:t>网络请求用的是系统底层</a:t>
            </a:r>
            <a:r>
              <a:rPr lang="en-US" altLang="zh-CN" dirty="0"/>
              <a:t>Socket</a:t>
            </a:r>
            <a:r>
              <a:rPr lang="zh-CN" altLang="en-US" dirty="0"/>
              <a:t>。调用</a:t>
            </a:r>
            <a:r>
              <a:rPr lang="en-US" altLang="zh-CN" dirty="0"/>
              <a:t>socket</a:t>
            </a:r>
            <a:r>
              <a:rPr lang="zh-CN" altLang="en-US" dirty="0"/>
              <a:t>会阻塞</a:t>
            </a:r>
            <a:r>
              <a:rPr lang="en-US" altLang="zh-CN" dirty="0" err="1"/>
              <a:t>read_thread</a:t>
            </a:r>
            <a:r>
              <a:rPr lang="zh-CN" altLang="en-US" dirty="0"/>
              <a:t>所在线程，（这里网络的好坏直接影响视频打开的速度）因为</a:t>
            </a:r>
            <a:r>
              <a:rPr lang="en-US" altLang="zh-CN" dirty="0" err="1"/>
              <a:t>ffmpeg</a:t>
            </a:r>
            <a:r>
              <a:rPr lang="zh-CN" altLang="en-US" dirty="0"/>
              <a:t>需要读取数据，来初始化</a:t>
            </a:r>
            <a:r>
              <a:rPr lang="en-US" altLang="zh-CN" dirty="0" err="1"/>
              <a:t>AVFormatContetxt</a:t>
            </a:r>
            <a:r>
              <a:rPr lang="zh-CN" altLang="en-US" dirty="0"/>
              <a:t>。</a:t>
            </a:r>
            <a:r>
              <a:rPr lang="en-US" altLang="zh-CN" dirty="0" err="1"/>
              <a:t>AVFormatContetxt</a:t>
            </a:r>
            <a:r>
              <a:rPr lang="zh-CN" altLang="en-US" dirty="0"/>
              <a:t>是一个特大的音视频上下文环境，里面存储了音视频相关的基本数据</a:t>
            </a:r>
            <a:r>
              <a:rPr lang="zh-CN" altLang="en-US" dirty="0" smtClean="0"/>
              <a:t>。</a:t>
            </a:r>
            <a:endParaRPr lang="en-US" altLang="zh-CN" dirty="0" smtClean="0"/>
          </a:p>
          <a:p>
            <a:pPr marL="0" indent="0">
              <a:buNone/>
            </a:pPr>
            <a:endParaRPr lang="en-US" altLang="zh-CN" dirty="0" smtClean="0"/>
          </a:p>
          <a:p>
            <a:pPr marL="0" indent="0">
              <a:buNone/>
            </a:pPr>
            <a:r>
              <a:rPr lang="en-US" altLang="zh-CN" dirty="0"/>
              <a:t>	</a:t>
            </a:r>
            <a:r>
              <a:rPr lang="en-US" altLang="zh-CN" dirty="0" smtClean="0"/>
              <a:t>4,</a:t>
            </a:r>
            <a:r>
              <a:rPr lang="zh-CN" altLang="en-US" dirty="0" smtClean="0"/>
              <a:t>音视频解码：</a:t>
            </a:r>
            <a:r>
              <a:rPr lang="zh-CN" altLang="en-US" dirty="0"/>
              <a:t>根据里面的数据类型获取音视频编码信息。然后根据编码信息启动音频解码线程</a:t>
            </a:r>
            <a:r>
              <a:rPr lang="en-US" altLang="zh-CN" dirty="0" err="1"/>
              <a:t>audio_thread</a:t>
            </a:r>
            <a:r>
              <a:rPr lang="zh-CN" altLang="en-US" dirty="0"/>
              <a:t>和视频解码线程</a:t>
            </a:r>
            <a:r>
              <a:rPr lang="en-US" altLang="zh-CN" dirty="0" err="1"/>
              <a:t>video_thread</a:t>
            </a:r>
            <a:r>
              <a:rPr lang="zh-CN" altLang="en-US" dirty="0"/>
              <a:t>。当获取的音视频数据的时候，音频和视频分别解码，音频解码数据仍给</a:t>
            </a:r>
            <a:r>
              <a:rPr lang="en-US" altLang="zh-CN" dirty="0" err="1"/>
              <a:t>AudioQueue</a:t>
            </a:r>
            <a:r>
              <a:rPr lang="zh-CN" altLang="en-US" dirty="0"/>
              <a:t>播放，视频解码数据</a:t>
            </a:r>
            <a:r>
              <a:rPr lang="en-US" altLang="zh-CN" dirty="0" err="1"/>
              <a:t>AVFrame</a:t>
            </a:r>
            <a:r>
              <a:rPr lang="en-US" altLang="zh-CN" dirty="0"/>
              <a:t> </a:t>
            </a:r>
            <a:r>
              <a:rPr lang="zh-CN" altLang="en-US" dirty="0"/>
              <a:t>生成 </a:t>
            </a:r>
            <a:r>
              <a:rPr lang="en-US" altLang="zh-CN" dirty="0" err="1"/>
              <a:t>SDL_VoutOverlay_Opaque</a:t>
            </a:r>
            <a:r>
              <a:rPr lang="zh-CN" altLang="en-US" dirty="0"/>
              <a:t>对应的数据，由</a:t>
            </a:r>
            <a:r>
              <a:rPr lang="en-US" altLang="zh-CN" dirty="0" err="1"/>
              <a:t>AVout</a:t>
            </a:r>
            <a:r>
              <a:rPr lang="zh-CN" altLang="en-US" dirty="0"/>
              <a:t>渲染到</a:t>
            </a:r>
            <a:r>
              <a:rPr lang="en-US" altLang="zh-CN" dirty="0" err="1"/>
              <a:t>openGl</a:t>
            </a:r>
            <a:r>
              <a:rPr lang="zh-CN" altLang="en-US" dirty="0"/>
              <a:t>上，至此整个解码逻辑完成。</a:t>
            </a:r>
            <a:endParaRPr kumimoji="1" lang="zh-CN" altLang="en-US" dirty="0"/>
          </a:p>
          <a:p>
            <a:pPr marL="0" indent="0">
              <a:buNone/>
            </a:pPr>
            <a:endParaRPr lang="en-US" altLang="zh-CN" dirty="0"/>
          </a:p>
        </p:txBody>
      </p:sp>
    </p:spTree>
    <p:extLst>
      <p:ext uri="{BB962C8B-B14F-4D97-AF65-F5344CB8AC3E}">
        <p14:creationId xmlns:p14="http://schemas.microsoft.com/office/powerpoint/2010/main" val="285494782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393700" y="584200"/>
            <a:ext cx="8343900" cy="5676900"/>
          </a:xfrm>
          <a:prstGeom prst="rect">
            <a:avLst/>
          </a:prstGeom>
        </p:spPr>
      </p:pic>
    </p:spTree>
    <p:extLst>
      <p:ext uri="{BB962C8B-B14F-4D97-AF65-F5344CB8AC3E}">
        <p14:creationId xmlns:p14="http://schemas.microsoft.com/office/powerpoint/2010/main" val="124112947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dirty="0" smtClean="0"/>
              <a:t>视频直播相关流程及技术环节</a:t>
            </a:r>
            <a:endParaRPr kumimoji="1" lang="zh-CN" altLang="en-US" dirty="0"/>
          </a:p>
        </p:txBody>
      </p:sp>
      <p:pic>
        <p:nvPicPr>
          <p:cNvPr id="6" name="内容占位符 5"/>
          <p:cNvPicPr>
            <a:picLocks noGrp="1" noChangeAspect="1"/>
          </p:cNvPicPr>
          <p:nvPr>
            <p:ph idx="1"/>
          </p:nvPr>
        </p:nvPicPr>
        <p:blipFill>
          <a:blip r:embed="rId3"/>
          <a:srcRect t="-45327" b="-45327"/>
          <a:stretch>
            <a:fillRect/>
          </a:stretch>
        </p:blipFill>
        <p:spPr>
          <a:xfrm>
            <a:off x="457200" y="2332037"/>
            <a:ext cx="8229600" cy="4525963"/>
          </a:xfrm>
        </p:spPr>
      </p:pic>
      <p:sp>
        <p:nvSpPr>
          <p:cNvPr id="12" name="文本框 11"/>
          <p:cNvSpPr txBox="1"/>
          <p:nvPr/>
        </p:nvSpPr>
        <p:spPr>
          <a:xfrm>
            <a:off x="457200" y="5664200"/>
            <a:ext cx="2863944" cy="369332"/>
          </a:xfrm>
          <a:prstGeom prst="rect">
            <a:avLst/>
          </a:prstGeom>
          <a:noFill/>
        </p:spPr>
        <p:txBody>
          <a:bodyPr wrap="square" rtlCol="0">
            <a:spAutoFit/>
          </a:bodyPr>
          <a:lstStyle/>
          <a:p>
            <a:r>
              <a:rPr kumimoji="1" lang="en-US" altLang="zh-CN" dirty="0" smtClean="0"/>
              <a:t>Tips</a:t>
            </a:r>
            <a:r>
              <a:rPr kumimoji="1" lang="zh-CN" altLang="en-US" dirty="0" smtClean="0"/>
              <a:t>：美颜 编码前</a:t>
            </a:r>
            <a:endParaRPr kumimoji="1" lang="zh-CN" altLang="en-US" dirty="0"/>
          </a:p>
        </p:txBody>
      </p:sp>
      <p:sp>
        <p:nvSpPr>
          <p:cNvPr id="13" name="文本框 12"/>
          <p:cNvSpPr txBox="1"/>
          <p:nvPr/>
        </p:nvSpPr>
        <p:spPr>
          <a:xfrm>
            <a:off x="647700" y="1417638"/>
            <a:ext cx="8039100" cy="2862323"/>
          </a:xfrm>
          <a:prstGeom prst="rect">
            <a:avLst/>
          </a:prstGeom>
          <a:noFill/>
        </p:spPr>
        <p:txBody>
          <a:bodyPr wrap="square" rtlCol="0">
            <a:spAutoFit/>
          </a:bodyPr>
          <a:lstStyle/>
          <a:p>
            <a:r>
              <a:rPr kumimoji="1" lang="zh-CN" altLang="en-US" dirty="0" smtClean="0"/>
              <a:t>一个完整的直播过程，包括但不限于以下环节</a:t>
            </a:r>
            <a:r>
              <a:rPr kumimoji="1" lang="zh-CN" altLang="en-US" dirty="0" smtClean="0">
                <a:sym typeface="Wingdings"/>
              </a:rPr>
              <a:t>（主播端）</a:t>
            </a:r>
            <a:r>
              <a:rPr kumimoji="1" lang="zh-CN" altLang="en-US" dirty="0" smtClean="0"/>
              <a:t>采集、处理、编码（</a:t>
            </a:r>
            <a:r>
              <a:rPr kumimoji="1" lang="en-US" altLang="zh-CN" dirty="0" smtClean="0"/>
              <a:t>H264</a:t>
            </a:r>
            <a:r>
              <a:rPr kumimoji="1" lang="zh-CN" altLang="en-US" dirty="0" smtClean="0"/>
              <a:t>）、封包、推流、（服务端）传输、转码（</a:t>
            </a:r>
            <a:r>
              <a:rPr kumimoji="1" lang="en-US" altLang="zh-CN" dirty="0" smtClean="0"/>
              <a:t>FLV</a:t>
            </a:r>
            <a:r>
              <a:rPr kumimoji="1" lang="zh-CN" altLang="en-US" dirty="0" smtClean="0"/>
              <a:t>，</a:t>
            </a:r>
            <a:r>
              <a:rPr kumimoji="1" lang="en-US" altLang="zh-CN" dirty="0" smtClean="0"/>
              <a:t>RTMP</a:t>
            </a:r>
            <a:r>
              <a:rPr kumimoji="1" lang="zh-CN" altLang="en-US" dirty="0"/>
              <a:t>支持不同客服端</a:t>
            </a:r>
            <a:r>
              <a:rPr kumimoji="1" lang="zh-CN" altLang="en-US" dirty="0" smtClean="0"/>
              <a:t>）、分发、（客户端）拉流、解码、播放。从推流到播放，再经过中间转发环节，延迟越低，则用户体验越好。﻿﻿（</a:t>
            </a:r>
            <a:r>
              <a:rPr kumimoji="1" lang="en-US" altLang="zh-CN" dirty="0" err="1" smtClean="0"/>
              <a:t>CMSameplebuffer</a:t>
            </a:r>
            <a:r>
              <a:rPr kumimoji="1" lang="en-US" altLang="zh-CN" dirty="0"/>
              <a:t>, </a:t>
            </a:r>
            <a:r>
              <a:rPr kumimoji="1" lang="en-US" altLang="zh-CN" dirty="0" err="1" smtClean="0"/>
              <a:t>CVImageBufferRef</a:t>
            </a:r>
            <a:r>
              <a:rPr kumimoji="1" lang="zh-CN" altLang="en-US" dirty="0" smtClean="0"/>
              <a:t>，</a:t>
            </a:r>
            <a:r>
              <a:rPr kumimoji="1" lang="en-US" altLang="zh-CN" dirty="0" err="1" smtClean="0"/>
              <a:t>CVPixelBufferRef</a:t>
            </a:r>
            <a:r>
              <a:rPr kumimoji="1" lang="zh-CN" altLang="en-US" dirty="0" smtClean="0"/>
              <a:t>，</a:t>
            </a:r>
            <a:r>
              <a:rPr kumimoji="1" lang="en-US" altLang="zh-CN" dirty="0" smtClean="0"/>
              <a:t>,YUV</a:t>
            </a:r>
            <a:r>
              <a:rPr kumimoji="1" lang="zh-CN" altLang="en-US" dirty="0" smtClean="0"/>
              <a:t>或者</a:t>
            </a:r>
            <a:r>
              <a:rPr kumimoji="1" lang="en-US" altLang="zh-CN" dirty="0" smtClean="0"/>
              <a:t>RGB</a:t>
            </a:r>
            <a:r>
              <a:rPr kumimoji="1" lang="zh-CN" altLang="en-US" dirty="0" smtClean="0"/>
              <a:t>，</a:t>
            </a:r>
            <a:r>
              <a:rPr kumimoji="1" lang="en-US" altLang="zh-CN" dirty="0"/>
              <a:t>Video </a:t>
            </a:r>
            <a:r>
              <a:rPr kumimoji="1" lang="en-US" altLang="zh-CN" dirty="0" smtClean="0"/>
              <a:t>Toolbox</a:t>
            </a:r>
            <a:r>
              <a:rPr kumimoji="1" lang="zh-CN" altLang="en-US" dirty="0" smtClean="0"/>
              <a:t>（硬编</a:t>
            </a:r>
            <a:r>
              <a:rPr kumimoji="1" lang="en-US" altLang="zh-CN" dirty="0" smtClean="0"/>
              <a:t>,</a:t>
            </a:r>
            <a:r>
              <a:rPr kumimoji="1" lang="zh-CN" altLang="en-US" dirty="0" smtClean="0"/>
              <a:t>硬解））。</a:t>
            </a:r>
            <a:endParaRPr kumimoji="1" lang="en-US" altLang="zh-CN" dirty="0" smtClean="0"/>
          </a:p>
          <a:p>
            <a:r>
              <a:rPr kumimoji="1" lang="en-US" altLang="zh-CN" dirty="0" err="1" smtClean="0"/>
              <a:t>typedef</a:t>
            </a:r>
            <a:r>
              <a:rPr kumimoji="1" lang="en-US" altLang="zh-CN" dirty="0" smtClean="0"/>
              <a:t> </a:t>
            </a:r>
            <a:r>
              <a:rPr kumimoji="1" lang="en-US" altLang="zh-CN" dirty="0" err="1" smtClean="0"/>
              <a:t>CVImageBufferRef</a:t>
            </a:r>
            <a:r>
              <a:rPr kumimoji="1" lang="en-US" altLang="zh-CN" dirty="0" smtClean="0"/>
              <a:t> </a:t>
            </a:r>
            <a:r>
              <a:rPr kumimoji="1" lang="en-US" altLang="zh-CN" dirty="0" err="1" smtClean="0"/>
              <a:t>CVPixelBufferRef</a:t>
            </a:r>
            <a:r>
              <a:rPr kumimoji="1" lang="en-US" altLang="zh-CN" dirty="0" smtClean="0"/>
              <a:t>;</a:t>
            </a:r>
            <a:r>
              <a:rPr lang="en-US" altLang="zh-CN" dirty="0"/>
              <a:t> (</a:t>
            </a:r>
            <a:r>
              <a:rPr lang="en-US" altLang="zh-CN" dirty="0" err="1"/>
              <a:t>CVPixelBufferRef</a:t>
            </a:r>
            <a:r>
              <a:rPr lang="en-US" altLang="zh-CN" dirty="0"/>
              <a:t>)</a:t>
            </a:r>
            <a:r>
              <a:rPr lang="en-US" altLang="zh-CN" dirty="0" err="1"/>
              <a:t>CMSampleBufferGetImageBuffer</a:t>
            </a:r>
            <a:r>
              <a:rPr lang="en-US" altLang="zh-CN" dirty="0"/>
              <a:t>(</a:t>
            </a:r>
            <a:r>
              <a:rPr lang="en-US" altLang="zh-CN" dirty="0" err="1"/>
              <a:t>sampleBuffer</a:t>
            </a:r>
            <a:r>
              <a:rPr lang="en-US" altLang="zh-CN" dirty="0"/>
              <a:t>);</a:t>
            </a:r>
            <a:endParaRPr kumimoji="1" lang="zh-CN" altLang="en-US" dirty="0"/>
          </a:p>
          <a:p>
            <a:endParaRPr kumimoji="1" lang="en-US" altLang="zh-CN" dirty="0" smtClean="0"/>
          </a:p>
          <a:p>
            <a:endParaRPr kumimoji="1" lang="zh-CN" altLang="en-US" dirty="0" smtClean="0"/>
          </a:p>
          <a:p>
            <a:endParaRPr kumimoji="1" lang="zh-CN" altLang="en-US" dirty="0"/>
          </a:p>
        </p:txBody>
      </p:sp>
    </p:spTree>
    <p:extLst>
      <p:ext uri="{BB962C8B-B14F-4D97-AF65-F5344CB8AC3E}">
        <p14:creationId xmlns:p14="http://schemas.microsoft.com/office/powerpoint/2010/main" val="398616931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587515"/>
            <a:ext cx="8229600" cy="1143000"/>
          </a:xfrm>
        </p:spPr>
        <p:txBody>
          <a:bodyPr>
            <a:norm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r>
              <a:rPr kumimoji="1" lang="zh-CN" altLang="en-US" sz="50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特别鸣谢</a:t>
            </a:r>
            <a:endParaRPr kumimoji="1" lang="zh-CN" altLang="en-US" sz="50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endParaRPr>
          </a:p>
        </p:txBody>
      </p:sp>
      <p:sp>
        <p:nvSpPr>
          <p:cNvPr id="4" name="文本框 3"/>
          <p:cNvSpPr txBox="1"/>
          <p:nvPr/>
        </p:nvSpPr>
        <p:spPr>
          <a:xfrm>
            <a:off x="894382" y="3718961"/>
            <a:ext cx="7366051" cy="492443"/>
          </a:xfrm>
          <a:prstGeom prst="rect">
            <a:avLst/>
          </a:prstGeom>
          <a:noFill/>
        </p:spPr>
        <p:txBody>
          <a:bodyPr wrap="square" rtlCol="0">
            <a:spAutoFit/>
          </a:bodyPr>
          <a:lstStyle/>
          <a:p>
            <a:r>
              <a:rPr kumimoji="1" lang="zh-CN" altLang="en-US" sz="26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感谢明德在整理</a:t>
            </a:r>
            <a:r>
              <a:rPr kumimoji="1" lang="en-US" altLang="zh-CN" sz="26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PPT</a:t>
            </a:r>
            <a:r>
              <a:rPr kumimoji="1" lang="zh-CN" altLang="en-US" sz="26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过程中提供的资料和一些见解</a:t>
            </a:r>
            <a:endParaRPr kumimoji="1" lang="zh-CN" altLang="en-US" sz="26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endParaRPr>
          </a:p>
        </p:txBody>
      </p:sp>
    </p:spTree>
    <p:extLst>
      <p:ext uri="{BB962C8B-B14F-4D97-AF65-F5344CB8AC3E}">
        <p14:creationId xmlns:p14="http://schemas.microsoft.com/office/powerpoint/2010/main" val="236644772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dirty="0" smtClean="0"/>
              <a:t>初步认识视频</a:t>
            </a:r>
            <a:endParaRPr kumimoji="1" lang="zh-CN" altLang="en-US" dirty="0"/>
          </a:p>
        </p:txBody>
      </p:sp>
      <p:pic>
        <p:nvPicPr>
          <p:cNvPr id="4" name="内容占位符 3"/>
          <p:cNvPicPr>
            <a:picLocks noGrp="1" noChangeAspect="1"/>
          </p:cNvPicPr>
          <p:nvPr>
            <p:ph idx="1"/>
          </p:nvPr>
        </p:nvPicPr>
        <p:blipFill>
          <a:blip r:embed="rId2"/>
          <a:srcRect l="-21215" r="-21215"/>
          <a:stretch>
            <a:fillRect/>
          </a:stretch>
        </p:blipFill>
        <p:spPr>
          <a:xfrm>
            <a:off x="1371600" y="1600200"/>
            <a:ext cx="8686800" cy="4525963"/>
          </a:xfrm>
        </p:spPr>
      </p:pic>
      <p:sp>
        <p:nvSpPr>
          <p:cNvPr id="6" name="文本框 5"/>
          <p:cNvSpPr txBox="1"/>
          <p:nvPr/>
        </p:nvSpPr>
        <p:spPr>
          <a:xfrm>
            <a:off x="285750" y="1701800"/>
            <a:ext cx="2698750" cy="3970318"/>
          </a:xfrm>
          <a:prstGeom prst="rect">
            <a:avLst/>
          </a:prstGeom>
          <a:noFill/>
        </p:spPr>
        <p:txBody>
          <a:bodyPr wrap="square" rtlCol="0">
            <a:spAutoFit/>
          </a:bodyPr>
          <a:lstStyle/>
          <a:p>
            <a:endParaRPr kumimoji="1" lang="de-DE" altLang="zh-CN" dirty="0" smtClean="0"/>
          </a:p>
          <a:p>
            <a:pPr marL="285750" indent="-285750">
              <a:buFont typeface="Arial"/>
              <a:buChar char="•"/>
            </a:pPr>
            <a:r>
              <a:rPr kumimoji="1" lang="zh-CN" altLang="de-DE" dirty="0" smtClean="0"/>
              <a:t>内容元素 </a:t>
            </a:r>
            <a:r>
              <a:rPr kumimoji="1" lang="de-DE" altLang="zh-CN" dirty="0" smtClean="0"/>
              <a:t>( Content )</a:t>
            </a:r>
          </a:p>
          <a:p>
            <a:r>
              <a:rPr kumimoji="1" lang="de-DE" altLang="zh-CN" dirty="0" smtClean="0"/>
              <a:t>﻿	</a:t>
            </a:r>
          </a:p>
          <a:p>
            <a:r>
              <a:rPr kumimoji="1" lang="zh-CN" altLang="de-DE" dirty="0" smtClean="0"/>
              <a:t>图像 </a:t>
            </a:r>
            <a:r>
              <a:rPr kumimoji="1" lang="de-DE" altLang="zh-CN" dirty="0" smtClean="0"/>
              <a:t>( Image )﻿﻿</a:t>
            </a:r>
          </a:p>
          <a:p>
            <a:r>
              <a:rPr kumimoji="1" lang="zh-CN" altLang="de-DE" dirty="0" smtClean="0"/>
              <a:t>音频 </a:t>
            </a:r>
            <a:r>
              <a:rPr kumimoji="1" lang="de-DE" altLang="zh-CN" dirty="0" smtClean="0"/>
              <a:t>( Audio )﻿﻿</a:t>
            </a:r>
          </a:p>
          <a:p>
            <a:r>
              <a:rPr kumimoji="1" lang="zh-CN" altLang="de-DE" dirty="0" smtClean="0"/>
              <a:t>元信息 </a:t>
            </a:r>
            <a:r>
              <a:rPr kumimoji="1" lang="de-DE" altLang="zh-CN" dirty="0" smtClean="0"/>
              <a:t>( </a:t>
            </a:r>
            <a:r>
              <a:rPr kumimoji="1" lang="de-DE" altLang="zh-CN" dirty="0" err="1" smtClean="0"/>
              <a:t>Metadata</a:t>
            </a:r>
            <a:r>
              <a:rPr kumimoji="1" lang="de-DE" altLang="zh-CN" dirty="0" smtClean="0"/>
              <a:t> )﻿﻿</a:t>
            </a:r>
          </a:p>
          <a:p>
            <a:endParaRPr kumimoji="1" lang="de-DE" altLang="zh-CN" dirty="0" smtClean="0"/>
          </a:p>
          <a:p>
            <a:pPr marL="285750" indent="-285750">
              <a:buFont typeface="Arial"/>
              <a:buChar char="•"/>
            </a:pPr>
            <a:r>
              <a:rPr kumimoji="1" lang="zh-CN" altLang="de-DE" dirty="0" smtClean="0"/>
              <a:t>编码格式 </a:t>
            </a:r>
            <a:r>
              <a:rPr kumimoji="1" lang="de-DE" altLang="zh-CN" dirty="0" smtClean="0"/>
              <a:t>( Codec )﻿﻿</a:t>
            </a:r>
          </a:p>
          <a:p>
            <a:endParaRPr kumimoji="1" lang="de-DE" altLang="zh-CN" dirty="0" smtClean="0"/>
          </a:p>
          <a:p>
            <a:r>
              <a:rPr kumimoji="1" lang="de-DE" altLang="zh-CN" dirty="0" smtClean="0"/>
              <a:t>Video : H.264</a:t>
            </a:r>
            <a:r>
              <a:rPr kumimoji="1" lang="zh-CN" altLang="de-DE" dirty="0" smtClean="0"/>
              <a:t>，</a:t>
            </a:r>
            <a:r>
              <a:rPr kumimoji="1" lang="de-DE" altLang="zh-CN" dirty="0" smtClean="0"/>
              <a:t>H.265, …﻿﻿</a:t>
            </a:r>
          </a:p>
          <a:p>
            <a:r>
              <a:rPr kumimoji="1" lang="de-DE" altLang="zh-CN" dirty="0" smtClean="0"/>
              <a:t>Audio : AAC</a:t>
            </a:r>
            <a:r>
              <a:rPr kumimoji="1" lang="zh-CN" altLang="de-DE" dirty="0" smtClean="0"/>
              <a:t>， </a:t>
            </a:r>
            <a:r>
              <a:rPr kumimoji="1" lang="de-DE" altLang="zh-CN" dirty="0" smtClean="0"/>
              <a:t>HE-AAC, …﻿﻿</a:t>
            </a:r>
          </a:p>
          <a:p>
            <a:endParaRPr kumimoji="1" lang="de-DE" altLang="zh-CN" dirty="0" smtClean="0"/>
          </a:p>
          <a:p>
            <a:pPr marL="285750" indent="-285750">
              <a:buFont typeface="Arial"/>
              <a:buChar char="•"/>
            </a:pPr>
            <a:r>
              <a:rPr kumimoji="1" lang="zh-CN" altLang="de-DE" dirty="0" smtClean="0"/>
              <a:t>容器封装 </a:t>
            </a:r>
            <a:r>
              <a:rPr kumimoji="1" lang="de-DE" altLang="zh-CN" dirty="0" smtClean="0"/>
              <a:t>(Container)﻿﻿</a:t>
            </a:r>
          </a:p>
          <a:p>
            <a:r>
              <a:rPr kumimoji="1" lang="de-DE" altLang="zh-CN" dirty="0" smtClean="0"/>
              <a:t>MP4</a:t>
            </a:r>
            <a:r>
              <a:rPr kumimoji="1" lang="zh-CN" altLang="de-DE" dirty="0" smtClean="0"/>
              <a:t>，</a:t>
            </a:r>
            <a:r>
              <a:rPr kumimoji="1" lang="de-DE" altLang="zh-CN" dirty="0" smtClean="0"/>
              <a:t>MOV</a:t>
            </a:r>
            <a:r>
              <a:rPr kumimoji="1" lang="zh-CN" altLang="de-DE" dirty="0" smtClean="0"/>
              <a:t>，</a:t>
            </a:r>
            <a:r>
              <a:rPr kumimoji="1" lang="de-DE" altLang="zh-CN" dirty="0" smtClean="0"/>
              <a:t>FLV</a:t>
            </a:r>
            <a:r>
              <a:rPr kumimoji="1" lang="is-IS" altLang="zh-CN" dirty="0" smtClean="0"/>
              <a:t>…</a:t>
            </a:r>
            <a:endParaRPr kumimoji="1" lang="de-DE" altLang="zh-CN" dirty="0" smtClean="0"/>
          </a:p>
        </p:txBody>
      </p:sp>
    </p:spTree>
    <p:extLst>
      <p:ext uri="{BB962C8B-B14F-4D97-AF65-F5344CB8AC3E}">
        <p14:creationId xmlns:p14="http://schemas.microsoft.com/office/powerpoint/2010/main" val="394695198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dirty="0" smtClean="0"/>
              <a:t>理解视频的实时传输﻿﻿</a:t>
            </a:r>
            <a:br>
              <a:rPr kumimoji="1" lang="zh-CN" altLang="en-US" dirty="0" smtClean="0"/>
            </a:br>
            <a:endParaRPr kumimoji="1" lang="zh-CN" altLang="en-US" dirty="0"/>
          </a:p>
        </p:txBody>
      </p:sp>
      <p:sp>
        <p:nvSpPr>
          <p:cNvPr id="3" name="内容占位符 2"/>
          <p:cNvSpPr>
            <a:spLocks noGrp="1"/>
          </p:cNvSpPr>
          <p:nvPr>
            <p:ph idx="1"/>
          </p:nvPr>
        </p:nvSpPr>
        <p:spPr>
          <a:xfrm>
            <a:off x="571500" y="1282700"/>
            <a:ext cx="8229600" cy="4843463"/>
          </a:xfrm>
        </p:spPr>
        <p:txBody>
          <a:bodyPr>
            <a:normAutofit fontScale="70000" lnSpcReduction="20000"/>
          </a:bodyPr>
          <a:lstStyle/>
          <a:p>
            <a:pPr marL="0" indent="0">
              <a:buNone/>
            </a:pPr>
            <a:endParaRPr kumimoji="1" lang="zh-CN" altLang="en-US" dirty="0" smtClean="0"/>
          </a:p>
          <a:p>
            <a:pPr marL="0" indent="0">
              <a:buNone/>
            </a:pPr>
            <a:r>
              <a:rPr kumimoji="1" lang="zh-CN" altLang="en-US" dirty="0" smtClean="0"/>
              <a:t>视频是一种“有结构的数据”，视频直播无疑是实时传输这种“有结构的数据”（视频）的方式。</a:t>
            </a:r>
          </a:p>
          <a:p>
            <a:pPr marL="0" indent="0">
              <a:buNone/>
            </a:pPr>
            <a:r>
              <a:rPr kumimoji="1" lang="zh-CN" altLang="en-US" dirty="0" smtClean="0"/>
              <a:t>“有结构的数据”它已经是一段时空的记忆不可能精确到实时的程度（除了采集封装成这种结构数据需要耗时，最大的耗时一般来自网络和客户端数据处理的速度）。﻿﻿</a:t>
            </a:r>
          </a:p>
          <a:p>
            <a:pPr marL="0" indent="0">
              <a:buNone/>
            </a:pPr>
            <a:endParaRPr kumimoji="1" lang="zh-CN" altLang="en-US" dirty="0" smtClean="0"/>
          </a:p>
          <a:p>
            <a:pPr marL="0" indent="0">
              <a:buNone/>
            </a:pPr>
            <a:r>
              <a:rPr kumimoji="1" lang="zh-CN" altLang="en-US" dirty="0" smtClean="0"/>
              <a:t>因此视频直播，一定是一个 “边生产，边传输，边消费”的过程。这意味着，我们需要更近一步了解视频从原始的内容元素 </a:t>
            </a:r>
            <a:r>
              <a:rPr kumimoji="1" lang="en-US" altLang="zh-CN" dirty="0" smtClean="0"/>
              <a:t>( </a:t>
            </a:r>
            <a:r>
              <a:rPr kumimoji="1" lang="zh-CN" altLang="en-US" dirty="0" smtClean="0"/>
              <a:t>图像和音频 </a:t>
            </a:r>
            <a:r>
              <a:rPr kumimoji="1" lang="en-US" altLang="zh-CN" dirty="0" smtClean="0"/>
              <a:t>) </a:t>
            </a:r>
            <a:r>
              <a:rPr kumimoji="1" lang="zh-CN" altLang="en-US" dirty="0" smtClean="0"/>
              <a:t>到成品 </a:t>
            </a:r>
            <a:r>
              <a:rPr kumimoji="1" lang="en-US" altLang="zh-CN" dirty="0" smtClean="0"/>
              <a:t>( </a:t>
            </a:r>
            <a:r>
              <a:rPr kumimoji="1" lang="zh-CN" altLang="en-US" dirty="0" smtClean="0"/>
              <a:t>视频文件 </a:t>
            </a:r>
            <a:r>
              <a:rPr kumimoji="1" lang="en-US" altLang="zh-CN" dirty="0" smtClean="0"/>
              <a:t>) </a:t>
            </a:r>
            <a:r>
              <a:rPr kumimoji="1" lang="zh-CN" altLang="en-US" dirty="0" smtClean="0"/>
              <a:t>之前的中间过程 </a:t>
            </a:r>
            <a:r>
              <a:rPr kumimoji="1" lang="en-US" altLang="zh-CN" dirty="0" smtClean="0"/>
              <a:t>( </a:t>
            </a:r>
            <a:r>
              <a:rPr kumimoji="1" lang="zh-CN" altLang="en-US" dirty="0" smtClean="0"/>
              <a:t>编码 </a:t>
            </a:r>
            <a:r>
              <a:rPr kumimoji="1" lang="en-US" altLang="zh-CN" dirty="0" smtClean="0"/>
              <a:t>)</a:t>
            </a:r>
            <a:r>
              <a:rPr kumimoji="1" lang="zh-CN" altLang="en-US" dirty="0" smtClean="0"/>
              <a:t>。﻿﻿</a:t>
            </a:r>
            <a:endParaRPr kumimoji="1" lang="en-US" altLang="zh-CN" dirty="0" smtClean="0"/>
          </a:p>
          <a:p>
            <a:pPr marL="0" indent="0">
              <a:buNone/>
            </a:pPr>
            <a:endParaRPr kumimoji="1" lang="zh-CN" altLang="en-US" dirty="0" smtClean="0"/>
          </a:p>
          <a:p>
            <a:pPr marL="0" indent="0">
              <a:buNone/>
            </a:pPr>
            <a:r>
              <a:rPr kumimoji="1" lang="zh-CN" altLang="en-US" dirty="0" smtClean="0"/>
              <a:t> 直播就是将每一帧数据 </a:t>
            </a:r>
            <a:r>
              <a:rPr kumimoji="1" lang="en-US" altLang="zh-CN" dirty="0" smtClean="0"/>
              <a:t>( Video / Audio / Data Frame )</a:t>
            </a:r>
            <a:r>
              <a:rPr kumimoji="1" lang="zh-CN" altLang="en-US" dirty="0" smtClean="0"/>
              <a:t>，打上时序标签 </a:t>
            </a:r>
            <a:r>
              <a:rPr kumimoji="1" lang="en-US" altLang="zh-CN" dirty="0" smtClean="0"/>
              <a:t>( Timestamp ) </a:t>
            </a:r>
            <a:r>
              <a:rPr kumimoji="1" lang="zh-CN" altLang="en-US" dirty="0" smtClean="0"/>
              <a:t>后进行流式传输的过程。发送端源源不断的采集音视频数据，经过编码、封包、推流，再经过中继分发网络进行扩散传播，播放端再源源不断地下载数据并按时序进行解码播放。如此就实现了 “边生产、边传输、边消费” 的直播过程。﻿﻿</a:t>
            </a:r>
            <a:endParaRPr kumimoji="1" lang="en-US" altLang="zh-CN" dirty="0" smtClean="0"/>
          </a:p>
          <a:p>
            <a:pPr marL="0" indent="0">
              <a:buNone/>
            </a:pPr>
            <a:endParaRPr kumimoji="1" lang="zh-CN" altLang="en-US" dirty="0" smtClean="0"/>
          </a:p>
          <a:p>
            <a:pPr marL="0" indent="0">
              <a:buNone/>
            </a:pPr>
            <a:endParaRPr kumimoji="1" lang="zh-CN" altLang="en-US" dirty="0"/>
          </a:p>
        </p:txBody>
      </p:sp>
    </p:spTree>
    <p:extLst>
      <p:ext uri="{BB962C8B-B14F-4D97-AF65-F5344CB8AC3E}">
        <p14:creationId xmlns:p14="http://schemas.microsoft.com/office/powerpoint/2010/main" val="166580600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266700"/>
            <a:ext cx="8229600" cy="5859463"/>
          </a:xfrm>
        </p:spPr>
        <p:txBody>
          <a:bodyPr>
            <a:normAutofit fontScale="55000" lnSpcReduction="20000"/>
          </a:bodyPr>
          <a:lstStyle/>
          <a:p>
            <a:r>
              <a:rPr kumimoji="1" lang="zh-CN" altLang="en-US" dirty="0" smtClean="0"/>
              <a:t>关键词简介（术语）</a:t>
            </a:r>
            <a:endParaRPr kumimoji="1" lang="en-US" altLang="zh-CN" dirty="0" smtClean="0"/>
          </a:p>
          <a:p>
            <a:pPr marL="0" indent="0">
              <a:buNone/>
            </a:pPr>
            <a:r>
              <a:rPr kumimoji="1" lang="zh-CN" altLang="en-US" sz="2800" dirty="0" smtClean="0"/>
              <a:t>解码</a:t>
            </a:r>
            <a:r>
              <a:rPr kumimoji="1" lang="en-US" altLang="zh-CN" sz="2800" dirty="0" smtClean="0"/>
              <a:t>(Decoding)</a:t>
            </a:r>
            <a:r>
              <a:rPr kumimoji="1" lang="zh-CN" altLang="en-US" sz="2800" dirty="0" smtClean="0"/>
              <a:t>：</a:t>
            </a:r>
            <a:r>
              <a:rPr kumimoji="1" lang="zh-CN" altLang="en-US" sz="2400" dirty="0" smtClean="0">
                <a:latin typeface="13"/>
                <a:cs typeface="13"/>
              </a:rPr>
              <a:t>源⽂件 </a:t>
            </a:r>
            <a:r>
              <a:rPr kumimoji="1" lang="en-US" altLang="zh-CN" sz="2400" dirty="0" smtClean="0">
                <a:latin typeface="13"/>
                <a:cs typeface="13"/>
              </a:rPr>
              <a:t>-&gt; Decoding -&gt; </a:t>
            </a:r>
            <a:r>
              <a:rPr kumimoji="1" lang="zh-CN" altLang="en-US" sz="2400" dirty="0" smtClean="0">
                <a:latin typeface="13"/>
                <a:cs typeface="13"/>
              </a:rPr>
              <a:t>播放</a:t>
            </a:r>
            <a:endParaRPr kumimoji="1" lang="en-US" altLang="zh-CN" sz="2400" dirty="0" smtClean="0">
              <a:latin typeface="13"/>
              <a:cs typeface="13"/>
            </a:endParaRPr>
          </a:p>
          <a:p>
            <a:pPr marL="0" indent="0">
              <a:buNone/>
            </a:pPr>
            <a:endParaRPr kumimoji="1" lang="en-US" altLang="zh-CN" dirty="0" smtClean="0"/>
          </a:p>
          <a:p>
            <a:pPr marL="0" indent="0">
              <a:buNone/>
            </a:pPr>
            <a:r>
              <a:rPr kumimoji="1" lang="zh-CN" altLang="en-US" sz="2800" dirty="0" smtClean="0"/>
              <a:t>编码</a:t>
            </a:r>
            <a:r>
              <a:rPr kumimoji="1" lang="en-US" altLang="zh-CN" sz="2800" dirty="0" smtClean="0"/>
              <a:t>(Encoding) </a:t>
            </a:r>
            <a:r>
              <a:rPr kumimoji="1" lang="zh-CN" altLang="en-US" sz="2800" dirty="0" smtClean="0"/>
              <a:t>：</a:t>
            </a:r>
            <a:r>
              <a:rPr kumimoji="1" lang="zh-TW" altLang="en-US" sz="2400" dirty="0" smtClean="0"/>
              <a:t>直播流 </a:t>
            </a:r>
            <a:r>
              <a:rPr kumimoji="1" lang="en-US" altLang="zh-TW" sz="2400" dirty="0" smtClean="0"/>
              <a:t>-&gt; Encoding -&gt; </a:t>
            </a:r>
            <a:r>
              <a:rPr kumimoji="1" lang="zh-TW" altLang="en-US" sz="2400" dirty="0" smtClean="0"/>
              <a:t>视频录像</a:t>
            </a:r>
            <a:endParaRPr kumimoji="1" lang="en-US" altLang="zh-TW" sz="2400" dirty="0" smtClean="0"/>
          </a:p>
          <a:p>
            <a:pPr marL="0" indent="0">
              <a:buNone/>
            </a:pPr>
            <a:endParaRPr kumimoji="1" lang="en-US" altLang="zh-TW" dirty="0" smtClean="0"/>
          </a:p>
          <a:p>
            <a:pPr marL="0" indent="0">
              <a:buNone/>
            </a:pPr>
            <a:r>
              <a:rPr kumimoji="1" lang="zh-CN" altLang="en-US" sz="2800" dirty="0" smtClean="0"/>
              <a:t>转码</a:t>
            </a:r>
            <a:r>
              <a:rPr kumimoji="1" lang="en-US" altLang="zh-CN" sz="2800" dirty="0" smtClean="0"/>
              <a:t>(Transcoding)</a:t>
            </a:r>
            <a:r>
              <a:rPr kumimoji="1" lang="zh-CN" altLang="en-US" dirty="0" smtClean="0"/>
              <a:t>：</a:t>
            </a:r>
            <a:r>
              <a:rPr kumimoji="1" lang="zh-CN" altLang="en-US" sz="2400" dirty="0" smtClean="0"/>
              <a:t>源⽂件 </a:t>
            </a:r>
            <a:r>
              <a:rPr kumimoji="1" lang="en-US" altLang="zh-CN" sz="2400" dirty="0" smtClean="0"/>
              <a:t>-&gt; Decoding -&gt; </a:t>
            </a:r>
            <a:r>
              <a:rPr kumimoji="1" lang="zh-CN" altLang="en-US" sz="2400" dirty="0" smtClean="0"/>
              <a:t>加⼯ </a:t>
            </a:r>
            <a:r>
              <a:rPr kumimoji="1" lang="en-US" altLang="zh-CN" sz="2400" dirty="0" smtClean="0"/>
              <a:t>-&gt;Encoding -&gt; </a:t>
            </a:r>
            <a:r>
              <a:rPr kumimoji="1" lang="zh-CN" altLang="en-US" sz="2400" dirty="0" smtClean="0"/>
              <a:t>目标⽂件</a:t>
            </a:r>
            <a:endParaRPr kumimoji="1" lang="en-US" altLang="zh-CN" sz="2400" dirty="0" smtClean="0"/>
          </a:p>
          <a:p>
            <a:pPr marL="0" indent="0">
              <a:buNone/>
            </a:pPr>
            <a:endParaRPr kumimoji="1" lang="en-US" altLang="zh-CN" sz="2000" dirty="0" smtClean="0"/>
          </a:p>
          <a:p>
            <a:pPr marL="0" indent="0">
              <a:buNone/>
            </a:pPr>
            <a:endParaRPr kumimoji="1" lang="en-US" altLang="zh-CN" sz="2000" dirty="0" smtClean="0"/>
          </a:p>
          <a:p>
            <a:pPr marL="0" indent="0">
              <a:buNone/>
            </a:pPr>
            <a:r>
              <a:rPr kumimoji="1" lang="zh-CN" altLang="en-US" sz="3000" dirty="0" smtClean="0"/>
              <a:t>帧率</a:t>
            </a:r>
            <a:r>
              <a:rPr kumimoji="1" lang="en-US" altLang="zh-CN" sz="3000" dirty="0" smtClean="0"/>
              <a:t>(FPS)</a:t>
            </a:r>
            <a:r>
              <a:rPr kumimoji="1" lang="zh-CN" altLang="en-US" sz="3000" dirty="0" smtClean="0"/>
              <a:t>：</a:t>
            </a:r>
            <a:r>
              <a:rPr kumimoji="1" lang="en-US" altLang="zh-CN" sz="2400" dirty="0" smtClean="0"/>
              <a:t>(frame per second)</a:t>
            </a:r>
            <a:r>
              <a:rPr kumimoji="1" lang="zh-CN" altLang="en-US" sz="2400" dirty="0" smtClean="0"/>
              <a:t>每秒播放帧数。</a:t>
            </a:r>
            <a:r>
              <a:rPr kumimoji="1" lang="zh-TW" altLang="en-US" sz="2400" dirty="0" smtClean="0"/>
              <a:t>电影每</a:t>
            </a:r>
            <a:r>
              <a:rPr kumimoji="1" lang="zh-TW" altLang="en-US" sz="2400" dirty="0"/>
              <a:t>秒</a:t>
            </a:r>
            <a:r>
              <a:rPr kumimoji="1" lang="en-US" altLang="zh-TW" sz="2400" dirty="0" smtClean="0"/>
              <a:t>24</a:t>
            </a:r>
            <a:r>
              <a:rPr kumimoji="1" lang="zh-CN" altLang="en-US" sz="2400" dirty="0"/>
              <a:t>帧</a:t>
            </a:r>
            <a:r>
              <a:rPr kumimoji="1" lang="zh-TW" altLang="en-US" sz="2400" dirty="0" smtClean="0"/>
              <a:t>， </a:t>
            </a:r>
            <a:endParaRPr kumimoji="1" lang="en-US" altLang="zh-CN" sz="2400" dirty="0" smtClean="0"/>
          </a:p>
          <a:p>
            <a:pPr marL="0" indent="0">
              <a:buNone/>
            </a:pPr>
            <a:endParaRPr kumimoji="1" lang="en-US" altLang="zh-CN" sz="2100" dirty="0"/>
          </a:p>
          <a:p>
            <a:pPr marL="0" indent="0">
              <a:buNone/>
            </a:pPr>
            <a:r>
              <a:rPr kumimoji="1" lang="en-US" altLang="zh-CN" sz="3100" dirty="0" smtClean="0"/>
              <a:t>GOP</a:t>
            </a:r>
            <a:r>
              <a:rPr kumimoji="1" lang="zh-CN" altLang="en-US" sz="3100" dirty="0" smtClean="0"/>
              <a:t>（</a:t>
            </a:r>
            <a:r>
              <a:rPr kumimoji="1" lang="en-US" altLang="zh-CN" sz="3100" dirty="0" smtClean="0"/>
              <a:t>Group of Pictures</a:t>
            </a:r>
            <a:r>
              <a:rPr kumimoji="1" lang="zh-CN" altLang="en-US" sz="3100" dirty="0" smtClean="0"/>
              <a:t>）</a:t>
            </a:r>
            <a:r>
              <a:rPr kumimoji="1" lang="zh-CN" altLang="en-US" sz="2900" dirty="0" smtClean="0"/>
              <a:t>：</a:t>
            </a:r>
            <a:r>
              <a:rPr kumimoji="1" lang="zh-CN" altLang="en-US" sz="2400" dirty="0" smtClean="0"/>
              <a:t>是一组连续的画面，由一张 </a:t>
            </a:r>
            <a:r>
              <a:rPr kumimoji="1" lang="en-US" altLang="zh-CN" sz="2400" dirty="0" smtClean="0"/>
              <a:t>I </a:t>
            </a:r>
            <a:r>
              <a:rPr kumimoji="1" lang="zh-CN" altLang="en-US" sz="2400" dirty="0" smtClean="0"/>
              <a:t>帧和数张 </a:t>
            </a:r>
            <a:r>
              <a:rPr kumimoji="1" lang="en-US" altLang="zh-CN" sz="2400" dirty="0" smtClean="0"/>
              <a:t>B / P </a:t>
            </a:r>
            <a:r>
              <a:rPr kumimoji="1" lang="zh-CN" altLang="en-US" sz="2400" dirty="0" smtClean="0"/>
              <a:t>帧组成，是视频图像编码器和解码器存取的基本单位，它的排列顺序将会一直重复到影像结束。 解码器在播放时则是读取一段一段的 </a:t>
            </a:r>
            <a:r>
              <a:rPr kumimoji="1" lang="en-US" altLang="zh-CN" sz="2400" dirty="0" smtClean="0"/>
              <a:t>GOP </a:t>
            </a:r>
            <a:r>
              <a:rPr kumimoji="1" lang="zh-CN" altLang="en-US" sz="2400" dirty="0" smtClean="0"/>
              <a:t>进行解码后读取画面再渲染显示。一般而言，每一秒视频至少需要使用一个关键帧。</a:t>
            </a:r>
            <a:r>
              <a:rPr kumimoji="1" lang="en-US" altLang="zh-CN" sz="2400" dirty="0" smtClean="0"/>
              <a:t>GOP</a:t>
            </a:r>
            <a:r>
              <a:rPr kumimoji="1" lang="zh-CN" altLang="en-US" sz="2400" dirty="0" smtClean="0"/>
              <a:t>通常为</a:t>
            </a:r>
            <a:r>
              <a:rPr kumimoji="1" lang="en-US" altLang="zh-CN" sz="2400" dirty="0" smtClean="0"/>
              <a:t>FPS</a:t>
            </a:r>
            <a:r>
              <a:rPr kumimoji="1" lang="zh-CN" altLang="en-US" sz="2400" dirty="0" smtClean="0"/>
              <a:t>的倍数。关键帧间隔越长，也就是 </a:t>
            </a:r>
            <a:r>
              <a:rPr kumimoji="1" lang="en-US" altLang="zh-CN" sz="2400" dirty="0" smtClean="0"/>
              <a:t>GOP </a:t>
            </a:r>
            <a:r>
              <a:rPr kumimoji="1" lang="zh-CN" altLang="en-US" sz="2400" dirty="0" smtClean="0"/>
              <a:t>越长，理论上画面越高清</a:t>
            </a:r>
            <a:endParaRPr kumimoji="1" lang="en-US" altLang="zh-CN" sz="2400" dirty="0" smtClean="0"/>
          </a:p>
          <a:p>
            <a:pPr marL="0" indent="0">
              <a:buNone/>
            </a:pPr>
            <a:endParaRPr kumimoji="1" lang="en-US" altLang="zh-CN" sz="2100" dirty="0" smtClean="0"/>
          </a:p>
          <a:p>
            <a:pPr marL="0" indent="0">
              <a:buNone/>
            </a:pPr>
            <a:r>
              <a:rPr kumimoji="1" lang="en-US" altLang="zh-CN" sz="3000" dirty="0" smtClean="0"/>
              <a:t> I/ B/P </a:t>
            </a:r>
            <a:r>
              <a:rPr kumimoji="1" lang="zh-CN" altLang="en-US" sz="3000" dirty="0" smtClean="0"/>
              <a:t>帧</a:t>
            </a:r>
            <a:r>
              <a:rPr kumimoji="1" lang="zh-CN" altLang="en-US" sz="2400" dirty="0" smtClean="0"/>
              <a:t>： </a:t>
            </a:r>
            <a:r>
              <a:rPr kumimoji="1" lang="en-US" altLang="zh-CN" sz="2400" dirty="0" smtClean="0"/>
              <a:t>I </a:t>
            </a:r>
            <a:r>
              <a:rPr kumimoji="1" lang="zh-CN" altLang="en-US" sz="2400" dirty="0" smtClean="0"/>
              <a:t>帧是内部编码帧（也称为关键帧），</a:t>
            </a:r>
            <a:r>
              <a:rPr kumimoji="1" lang="en-US" altLang="zh-CN" sz="2400" dirty="0" smtClean="0"/>
              <a:t>P </a:t>
            </a:r>
            <a:r>
              <a:rPr kumimoji="1" lang="zh-CN" altLang="en-US" sz="2400" dirty="0" smtClean="0"/>
              <a:t>帧是前向预测帧（前向参考帧），</a:t>
            </a:r>
            <a:r>
              <a:rPr kumimoji="1" lang="en-US" altLang="zh-CN" sz="2400" dirty="0" smtClean="0"/>
              <a:t>B </a:t>
            </a:r>
            <a:r>
              <a:rPr kumimoji="1" lang="zh-CN" altLang="en-US" sz="2400" dirty="0" smtClean="0"/>
              <a:t>帧是双向内插帧（双向参考帧）。简单地讲，</a:t>
            </a:r>
            <a:r>
              <a:rPr kumimoji="1" lang="en-US" altLang="zh-CN" sz="2400" dirty="0" smtClean="0"/>
              <a:t>I </a:t>
            </a:r>
            <a:r>
              <a:rPr kumimoji="1" lang="zh-CN" altLang="en-US" sz="2400" dirty="0" smtClean="0"/>
              <a:t>帧是一个完整的画面，而 </a:t>
            </a:r>
            <a:r>
              <a:rPr kumimoji="1" lang="en-US" altLang="zh-CN" sz="2400" dirty="0" smtClean="0"/>
              <a:t>P </a:t>
            </a:r>
            <a:r>
              <a:rPr kumimoji="1" lang="zh-CN" altLang="en-US" sz="2400" dirty="0" smtClean="0"/>
              <a:t>帧和 </a:t>
            </a:r>
            <a:r>
              <a:rPr kumimoji="1" lang="en-US" altLang="zh-CN" sz="2400" dirty="0" smtClean="0"/>
              <a:t>B </a:t>
            </a:r>
            <a:r>
              <a:rPr kumimoji="1" lang="zh-CN" altLang="en-US" sz="2400" dirty="0" smtClean="0"/>
              <a:t>帧记录的是相对于 </a:t>
            </a:r>
            <a:r>
              <a:rPr kumimoji="1" lang="en-US" altLang="zh-CN" sz="2400" dirty="0" smtClean="0"/>
              <a:t>I </a:t>
            </a:r>
            <a:r>
              <a:rPr kumimoji="1" lang="zh-CN" altLang="en-US" sz="2400" dirty="0" smtClean="0"/>
              <a:t>帧的变化。﻿﻿</a:t>
            </a:r>
            <a:endParaRPr kumimoji="1" lang="en-US" altLang="zh-CN" sz="2400" dirty="0" smtClean="0"/>
          </a:p>
          <a:p>
            <a:pPr marL="0" indent="0">
              <a:buNone/>
            </a:pPr>
            <a:endParaRPr kumimoji="1" lang="en-US" altLang="zh-CN" sz="3000" dirty="0"/>
          </a:p>
          <a:p>
            <a:pPr marL="0" indent="0">
              <a:buNone/>
            </a:pPr>
            <a:r>
              <a:rPr kumimoji="1" lang="zh-CN" altLang="en-US" sz="3000" dirty="0" smtClean="0"/>
              <a:t>软编：</a:t>
            </a:r>
            <a:r>
              <a:rPr kumimoji="1" lang="zh-CN" altLang="en-US" sz="2400" dirty="0" smtClean="0"/>
              <a:t>消耗</a:t>
            </a:r>
            <a:r>
              <a:rPr kumimoji="1" lang="en-US" altLang="zh-CN" sz="2400" dirty="0" smtClean="0"/>
              <a:t>CPU</a:t>
            </a:r>
          </a:p>
          <a:p>
            <a:pPr marL="0" indent="0">
              <a:buNone/>
            </a:pPr>
            <a:endParaRPr kumimoji="1" lang="en-US" altLang="zh-CN" sz="3000" dirty="0"/>
          </a:p>
          <a:p>
            <a:pPr marL="0" indent="0">
              <a:buNone/>
            </a:pPr>
            <a:r>
              <a:rPr kumimoji="1" lang="zh-CN" altLang="en-US" sz="3000" dirty="0" smtClean="0"/>
              <a:t>硬编：</a:t>
            </a:r>
            <a:r>
              <a:rPr kumimoji="1" lang="zh-CN" altLang="en-US" sz="2400" dirty="0" smtClean="0"/>
              <a:t>消耗</a:t>
            </a:r>
            <a:r>
              <a:rPr kumimoji="1" lang="en-US" altLang="zh-CN" sz="2400" dirty="0" smtClean="0"/>
              <a:t>GPU</a:t>
            </a:r>
            <a:r>
              <a:rPr kumimoji="1" lang="zh-CN" altLang="en-US" sz="2400" dirty="0" smtClean="0"/>
              <a:t>，</a:t>
            </a:r>
            <a:r>
              <a:rPr kumimoji="1" lang="en-US" altLang="zh-CN" sz="2400" dirty="0" smtClean="0"/>
              <a:t>android</a:t>
            </a:r>
            <a:r>
              <a:rPr kumimoji="1" lang="zh-CN" altLang="en-US" sz="2400" dirty="0" smtClean="0"/>
              <a:t> 兼容性不好</a:t>
            </a:r>
            <a:endParaRPr kumimoji="1" lang="en-US" altLang="zh-CN" sz="2400" dirty="0" smtClean="0"/>
          </a:p>
          <a:p>
            <a:pPr marL="0" indent="0">
              <a:buNone/>
            </a:pPr>
            <a:r>
              <a:rPr kumimoji="1" lang="zh-CN" altLang="en-US" sz="2000" dirty="0" smtClean="0"/>
              <a:t> </a:t>
            </a:r>
            <a:endParaRPr kumimoji="1" lang="en-US" altLang="zh-CN" sz="2000" dirty="0" smtClean="0"/>
          </a:p>
          <a:p>
            <a:pPr marL="0" indent="0">
              <a:buNone/>
            </a:pPr>
            <a:r>
              <a:rPr kumimoji="1" lang="en-US" altLang="zh-CN" sz="3100" dirty="0" smtClean="0"/>
              <a:t>H264</a:t>
            </a:r>
            <a:r>
              <a:rPr kumimoji="1" lang="zh-CN" altLang="en-US" sz="3100" dirty="0" smtClean="0"/>
              <a:t>：</a:t>
            </a:r>
            <a:r>
              <a:rPr kumimoji="1" lang="en-US" altLang="zh-CN" sz="3100" dirty="0" smtClean="0"/>
              <a:t> </a:t>
            </a:r>
            <a:r>
              <a:rPr kumimoji="1" lang="zh-CN" altLang="en-US" sz="2400" dirty="0" smtClean="0"/>
              <a:t>一种编解码算法</a:t>
            </a:r>
            <a:endParaRPr kumimoji="1" lang="en-US" altLang="zh-CN" sz="2400" dirty="0" smtClean="0"/>
          </a:p>
          <a:p>
            <a:pPr marL="0" indent="0">
              <a:buNone/>
            </a:pPr>
            <a:endParaRPr kumimoji="1" lang="en-US" altLang="zh-CN" sz="2400" dirty="0"/>
          </a:p>
          <a:p>
            <a:pPr marL="0" indent="0">
              <a:buNone/>
            </a:pPr>
            <a:r>
              <a:rPr kumimoji="1" lang="en-US" altLang="zh-CN" sz="3100" dirty="0" smtClean="0"/>
              <a:t>VBR</a:t>
            </a:r>
            <a:r>
              <a:rPr lang="en-US" altLang="zh-CN" sz="3100" dirty="0" smtClean="0"/>
              <a:t>(</a:t>
            </a:r>
            <a:r>
              <a:rPr lang="en-US" altLang="zh-CN" sz="3100" dirty="0"/>
              <a:t>Variable Bitrate</a:t>
            </a:r>
            <a:r>
              <a:rPr lang="en-US" altLang="zh-CN" sz="3100" dirty="0" smtClean="0"/>
              <a:t>)</a:t>
            </a:r>
            <a:r>
              <a:rPr kumimoji="1" lang="zh-CN" altLang="en-US" sz="3100" dirty="0" smtClean="0"/>
              <a:t>,</a:t>
            </a:r>
            <a:r>
              <a:rPr kumimoji="1" lang="en-US" altLang="zh-CN" sz="3100" dirty="0" smtClean="0"/>
              <a:t>CBR</a:t>
            </a:r>
            <a:r>
              <a:rPr kumimoji="1" lang="zh-CN" altLang="en-US" sz="3100" dirty="0" smtClean="0"/>
              <a:t>：</a:t>
            </a:r>
            <a:r>
              <a:rPr lang="en-US" altLang="zh-CN" sz="3100" dirty="0" smtClean="0"/>
              <a:t>(</a:t>
            </a:r>
            <a:r>
              <a:rPr lang="en-US" altLang="zh-CN" sz="3100" dirty="0" err="1" smtClean="0"/>
              <a:t>Constents</a:t>
            </a:r>
            <a:r>
              <a:rPr lang="en-US" altLang="zh-CN" sz="3100" dirty="0" smtClean="0"/>
              <a:t> Bitrate):</a:t>
            </a:r>
            <a:r>
              <a:rPr lang="zh-CN" altLang="en-US" sz="2400" dirty="0" smtClean="0"/>
              <a:t>可变码率和不可变码率。用于设置压缩视频质量</a:t>
            </a:r>
            <a:endParaRPr lang="en-US" altLang="zh-CN" sz="2400" dirty="0" smtClean="0"/>
          </a:p>
          <a:p>
            <a:pPr marL="0" indent="0">
              <a:buNone/>
            </a:pPr>
            <a:r>
              <a:rPr kumimoji="1" lang="en-US" altLang="zh-CN" sz="2400" dirty="0"/>
              <a:t>http://</a:t>
            </a:r>
            <a:r>
              <a:rPr kumimoji="1" lang="en-US" altLang="zh-CN" sz="2400" dirty="0" err="1"/>
              <a:t>blog.csdn.net</a:t>
            </a:r>
            <a:r>
              <a:rPr kumimoji="1" lang="en-US" altLang="zh-CN" sz="2400" dirty="0"/>
              <a:t>/</a:t>
            </a:r>
            <a:r>
              <a:rPr kumimoji="1" lang="en-US" altLang="zh-CN" sz="2400" dirty="0" err="1"/>
              <a:t>dxpqxb</a:t>
            </a:r>
            <a:r>
              <a:rPr kumimoji="1" lang="en-US" altLang="zh-CN" sz="2400" dirty="0"/>
              <a:t>/article/details/12649255</a:t>
            </a:r>
            <a:endParaRPr kumimoji="1" lang="zh-CN" altLang="en-US" sz="2400" dirty="0"/>
          </a:p>
        </p:txBody>
      </p:sp>
    </p:spTree>
    <p:extLst>
      <p:ext uri="{BB962C8B-B14F-4D97-AF65-F5344CB8AC3E}">
        <p14:creationId xmlns:p14="http://schemas.microsoft.com/office/powerpoint/2010/main" val="183654306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203200"/>
            <a:ext cx="8851900" cy="6201699"/>
          </a:xfrm>
          <a:prstGeom prst="rect">
            <a:avLst/>
          </a:prstGeom>
          <a:noFill/>
        </p:spPr>
        <p:txBody>
          <a:bodyPr wrap="square" rtlCol="0">
            <a:spAutoFit/>
          </a:bodyPr>
          <a:lstStyle/>
          <a:p>
            <a:r>
              <a:rPr kumimoji="1" lang="en-US" altLang="zh-TW" sz="1500" dirty="0" smtClean="0"/>
              <a:t>480P </a:t>
            </a:r>
            <a:r>
              <a:rPr kumimoji="1" lang="zh-CN" altLang="en-US" sz="1500" dirty="0"/>
              <a:t>，</a:t>
            </a:r>
            <a:r>
              <a:rPr kumimoji="1" lang="en-US" altLang="zh-TW" sz="1500" dirty="0" smtClean="0"/>
              <a:t>720P</a:t>
            </a:r>
            <a:r>
              <a:rPr kumimoji="1" lang="zh-TW" altLang="en-US" sz="1500" dirty="0"/>
              <a:t>，</a:t>
            </a:r>
            <a:r>
              <a:rPr kumimoji="1" lang="en-US" altLang="zh-TW" sz="1500" dirty="0" smtClean="0"/>
              <a:t>1080P</a:t>
            </a:r>
            <a:r>
              <a:rPr kumimoji="1" lang="zh-CN" altLang="en-US" sz="1500" dirty="0"/>
              <a:t>：</a:t>
            </a:r>
            <a:r>
              <a:rPr kumimoji="1" lang="zh-TW" altLang="en-US" sz="1300" dirty="0" smtClean="0"/>
              <a:t>都是指分辨率</a:t>
            </a:r>
            <a:endParaRPr kumimoji="1" lang="zh-TW" altLang="en-US" sz="1300" dirty="0"/>
          </a:p>
          <a:p>
            <a:r>
              <a:rPr kumimoji="1" lang="zh-TW" altLang="en-US" sz="1300" dirty="0"/>
              <a:t>标清</a:t>
            </a:r>
            <a:r>
              <a:rPr kumimoji="1" lang="en-US" altLang="zh-TW" sz="1300" dirty="0"/>
              <a:t>—SD—480P—720x480</a:t>
            </a:r>
            <a:r>
              <a:rPr kumimoji="1" lang="zh-TW" altLang="en-US" sz="1300" dirty="0"/>
              <a:t>分辨率。</a:t>
            </a:r>
          </a:p>
          <a:p>
            <a:r>
              <a:rPr kumimoji="1" lang="zh-TW" altLang="en-US" sz="1300" dirty="0"/>
              <a:t>高清</a:t>
            </a:r>
            <a:r>
              <a:rPr kumimoji="1" lang="en-US" altLang="zh-TW" sz="1300" dirty="0"/>
              <a:t>—HD—720P—1280×720</a:t>
            </a:r>
            <a:r>
              <a:rPr kumimoji="1" lang="zh-TW" altLang="en-US" sz="1300" dirty="0"/>
              <a:t>分辨率。</a:t>
            </a:r>
          </a:p>
          <a:p>
            <a:r>
              <a:rPr kumimoji="1" lang="zh-TW" altLang="en-US" sz="1300" dirty="0"/>
              <a:t>全高清</a:t>
            </a:r>
            <a:r>
              <a:rPr kumimoji="1" lang="en-US" altLang="zh-TW" sz="1300" dirty="0"/>
              <a:t>—FHD—1080P—1920x1080</a:t>
            </a:r>
            <a:r>
              <a:rPr kumimoji="1" lang="zh-TW" altLang="en-US" sz="1300" dirty="0"/>
              <a:t>分辨率。</a:t>
            </a:r>
          </a:p>
          <a:p>
            <a:r>
              <a:rPr kumimoji="1" lang="zh-TW" altLang="en-US" sz="1300" dirty="0"/>
              <a:t>俗称</a:t>
            </a:r>
            <a:r>
              <a:rPr kumimoji="1" lang="en-US" altLang="zh-TW" sz="1300" dirty="0"/>
              <a:t>—2K—2048×1080</a:t>
            </a:r>
            <a:r>
              <a:rPr kumimoji="1" lang="zh-TW" altLang="en-US" sz="1300" dirty="0"/>
              <a:t>分辨率。</a:t>
            </a:r>
          </a:p>
          <a:p>
            <a:r>
              <a:rPr kumimoji="1" lang="zh-TW" altLang="en-US" sz="1300" dirty="0"/>
              <a:t>超清</a:t>
            </a:r>
            <a:r>
              <a:rPr kumimoji="1" lang="en-US" altLang="zh-TW" sz="1300" dirty="0"/>
              <a:t>—UHD(Ultra HD)—4K—3840×2160</a:t>
            </a:r>
            <a:r>
              <a:rPr kumimoji="1" lang="zh-TW" altLang="en-US" sz="1300" dirty="0"/>
              <a:t>或</a:t>
            </a:r>
            <a:r>
              <a:rPr kumimoji="1" lang="en-US" altLang="zh-TW" sz="1300" dirty="0"/>
              <a:t>4096×2160</a:t>
            </a:r>
            <a:r>
              <a:rPr kumimoji="1" lang="zh-TW" altLang="en-US" sz="1300" dirty="0"/>
              <a:t>分辨率。</a:t>
            </a:r>
          </a:p>
          <a:p>
            <a:r>
              <a:rPr kumimoji="1" lang="zh-TW" altLang="en-US" sz="1300" dirty="0"/>
              <a:t>未来超高精细影像系统</a:t>
            </a:r>
            <a:r>
              <a:rPr kumimoji="1" lang="en-US" altLang="zh-TW" sz="1300" dirty="0"/>
              <a:t>—SHV—8K—7680x4320</a:t>
            </a:r>
            <a:r>
              <a:rPr kumimoji="1" lang="zh-TW" altLang="en-US" sz="1300" dirty="0"/>
              <a:t>分辨率（首部</a:t>
            </a:r>
            <a:r>
              <a:rPr kumimoji="1" lang="en-US" altLang="zh-TW" sz="1300" dirty="0"/>
              <a:t>8K</a:t>
            </a:r>
            <a:r>
              <a:rPr kumimoji="1" lang="zh-TW" altLang="en-US" sz="1300" dirty="0"/>
              <a:t>电影是日本</a:t>
            </a:r>
            <a:r>
              <a:rPr kumimoji="1" lang="en-US" altLang="zh-TW" sz="1300" dirty="0"/>
              <a:t>NHK</a:t>
            </a:r>
            <a:r>
              <a:rPr kumimoji="1" lang="zh-TW" altLang="en-US" sz="1300" dirty="0"/>
              <a:t>于</a:t>
            </a:r>
            <a:r>
              <a:rPr kumimoji="1" lang="en-US" altLang="zh-TW" sz="1300" dirty="0"/>
              <a:t>2013</a:t>
            </a:r>
            <a:r>
              <a:rPr kumimoji="1" lang="zh-TW" altLang="en-US" sz="1300" dirty="0"/>
              <a:t>嘎纳展映的短片</a:t>
            </a:r>
            <a:r>
              <a:rPr kumimoji="1" lang="en-US" altLang="zh-TW" sz="1300" dirty="0"/>
              <a:t>《Beauties </a:t>
            </a:r>
            <a:r>
              <a:rPr kumimoji="1" lang="en-US" altLang="zh-TW" sz="1300" dirty="0" err="1"/>
              <a:t>À</a:t>
            </a:r>
            <a:r>
              <a:rPr kumimoji="1" lang="en-US" altLang="zh-TW" sz="1300" dirty="0"/>
              <a:t> La Carte</a:t>
            </a:r>
            <a:r>
              <a:rPr kumimoji="1" lang="zh-TW" altLang="en-US" sz="1300" dirty="0"/>
              <a:t>（珍馐美味）</a:t>
            </a:r>
            <a:r>
              <a:rPr kumimoji="1" lang="en-US" altLang="zh-TW" sz="1300" dirty="0"/>
              <a:t>》</a:t>
            </a:r>
            <a:r>
              <a:rPr kumimoji="1" lang="zh-TW" altLang="en-US" sz="1300" dirty="0"/>
              <a:t>）。</a:t>
            </a:r>
          </a:p>
          <a:p>
            <a:endParaRPr kumimoji="1" lang="zh-TW" altLang="en-US" dirty="0"/>
          </a:p>
          <a:p>
            <a:r>
              <a:rPr kumimoji="1" lang="zh-TW" altLang="en-US" sz="1500" dirty="0"/>
              <a:t>码率（</a:t>
            </a:r>
            <a:r>
              <a:rPr kumimoji="1" lang="en-US" altLang="zh-TW" sz="1500" dirty="0"/>
              <a:t>bps</a:t>
            </a:r>
            <a:r>
              <a:rPr kumimoji="1" lang="zh-TW" altLang="en-US" sz="1500" dirty="0" smtClean="0"/>
              <a:t>）</a:t>
            </a:r>
            <a:r>
              <a:rPr kumimoji="1" lang="zh-CN" altLang="en-US" dirty="0" smtClean="0"/>
              <a:t>：</a:t>
            </a:r>
            <a:r>
              <a:rPr kumimoji="1" lang="zh-TW" altLang="en-US" sz="1300" dirty="0" smtClean="0"/>
              <a:t>码率就</a:t>
            </a:r>
            <a:r>
              <a:rPr kumimoji="1" lang="zh-TW" altLang="en-US" sz="1300" dirty="0"/>
              <a:t>是比特率，是指每秒传送的比特</a:t>
            </a:r>
            <a:r>
              <a:rPr kumimoji="1" lang="en-US" altLang="zh-TW" sz="1300" dirty="0"/>
              <a:t>(bit)</a:t>
            </a:r>
            <a:r>
              <a:rPr kumimoji="1" lang="zh-TW" altLang="en-US" sz="1300" dirty="0"/>
              <a:t>数</a:t>
            </a:r>
            <a:r>
              <a:rPr kumimoji="1" lang="zh-TW" altLang="en-US" sz="1300" dirty="0" smtClean="0"/>
              <a:t>。</a:t>
            </a:r>
            <a:endParaRPr kumimoji="1" lang="en-US" altLang="zh-TW" sz="1300" dirty="0" smtClean="0"/>
          </a:p>
          <a:p>
            <a:r>
              <a:rPr kumimoji="1" lang="en-US" altLang="zh-TW" sz="1300" dirty="0"/>
              <a:t>bps</a:t>
            </a:r>
            <a:r>
              <a:rPr kumimoji="1" lang="zh-CN" altLang="en-US" sz="1300" dirty="0" smtClean="0"/>
              <a:t>是单位时间播放连续</a:t>
            </a:r>
            <a:r>
              <a:rPr kumimoji="1" lang="zh-CN" altLang="en-US" sz="1300" dirty="0"/>
              <a:t>的媒体如压缩后的音频或视频的比特数量。在这个意义上讲，它相当于术语数字带宽消耗量，或吞吐量。也就是说在其他参数相同的前提下，码率越高，就意味着可以有更多的数据来用于恢复图像，这个前提下，码率越高，清晰度越高才能成立。</a:t>
            </a:r>
            <a:endParaRPr kumimoji="1" lang="zh-TW" altLang="en-US" sz="1300" dirty="0"/>
          </a:p>
          <a:p>
            <a:endParaRPr kumimoji="1" lang="en-US" altLang="zh-TW" dirty="0"/>
          </a:p>
          <a:p>
            <a:r>
              <a:rPr kumimoji="1" lang="zh-CN" altLang="en-US" dirty="0" smtClean="0"/>
              <a:t>影响码率的因素：</a:t>
            </a:r>
            <a:r>
              <a:rPr kumimoji="1" lang="en-US" altLang="zh-CN" dirty="0" smtClean="0"/>
              <a:t>GOP</a:t>
            </a:r>
            <a:r>
              <a:rPr kumimoji="1" lang="zh-CN" altLang="en-US" dirty="0" smtClean="0"/>
              <a:t>，</a:t>
            </a:r>
            <a:r>
              <a:rPr kumimoji="1" lang="en-US" altLang="zh-CN" dirty="0" smtClean="0"/>
              <a:t>Profile</a:t>
            </a:r>
            <a:r>
              <a:rPr kumimoji="1" lang="zh-CN" altLang="en-US" dirty="0" smtClean="0"/>
              <a:t>，</a:t>
            </a:r>
            <a:r>
              <a:rPr kumimoji="1" lang="en-US" altLang="zh-CN" dirty="0" err="1" smtClean="0"/>
              <a:t>leval</a:t>
            </a:r>
            <a:endParaRPr kumimoji="1" lang="en-US" altLang="zh-TW" dirty="0" smtClean="0"/>
          </a:p>
          <a:p>
            <a:endParaRPr kumimoji="1" lang="zh-TW" altLang="en-US" dirty="0"/>
          </a:p>
          <a:p>
            <a:r>
              <a:rPr kumimoji="1" lang="zh-TW" altLang="en-US" dirty="0"/>
              <a:t>举个例子：码率对视频质量和体积影响真的很大，这也导致你下电影的时候会因发现同一个电影，出现文件体积：</a:t>
            </a:r>
            <a:r>
              <a:rPr kumimoji="1" lang="en-US" altLang="zh-TW" dirty="0"/>
              <a:t>720P(</a:t>
            </a:r>
            <a:r>
              <a:rPr kumimoji="1" lang="en-US" altLang="zh-TW" dirty="0" smtClean="0"/>
              <a:t>a</a:t>
            </a:r>
            <a:r>
              <a:rPr kumimoji="1" lang="en-US" altLang="zh-CN" dirty="0" smtClean="0"/>
              <a:t>1</a:t>
            </a:r>
            <a:r>
              <a:rPr kumimoji="1" lang="en-US" altLang="zh-TW" dirty="0" smtClean="0"/>
              <a:t>)</a:t>
            </a:r>
            <a:r>
              <a:rPr kumimoji="1" lang="zh-TW" altLang="en-US" dirty="0"/>
              <a:t>＜</a:t>
            </a:r>
            <a:r>
              <a:rPr kumimoji="1" lang="en-US" altLang="zh-TW" dirty="0"/>
              <a:t>1080P(</a:t>
            </a:r>
            <a:r>
              <a:rPr kumimoji="1" lang="en-US" altLang="zh-TW" dirty="0" smtClean="0"/>
              <a:t>a</a:t>
            </a:r>
            <a:r>
              <a:rPr kumimoji="1" lang="en-US" altLang="zh-CN" dirty="0" smtClean="0"/>
              <a:t>2</a:t>
            </a:r>
            <a:r>
              <a:rPr kumimoji="1" lang="en-US" altLang="zh-TW" dirty="0" smtClean="0"/>
              <a:t>)</a:t>
            </a:r>
            <a:r>
              <a:rPr kumimoji="1" lang="zh-TW" altLang="en-US" dirty="0"/>
              <a:t>＜</a:t>
            </a:r>
            <a:r>
              <a:rPr kumimoji="1" lang="en-US" altLang="zh-TW" dirty="0"/>
              <a:t>720P</a:t>
            </a:r>
            <a:r>
              <a:rPr kumimoji="1" lang="en-US" altLang="zh-TW" dirty="0" smtClean="0"/>
              <a:t>(</a:t>
            </a:r>
            <a:r>
              <a:rPr kumimoji="1" lang="en-US" altLang="zh-CN" dirty="0" smtClean="0"/>
              <a:t>a3</a:t>
            </a:r>
            <a:r>
              <a:rPr kumimoji="1" lang="en-US" altLang="zh-TW" dirty="0" smtClean="0"/>
              <a:t>)</a:t>
            </a:r>
            <a:r>
              <a:rPr kumimoji="1" lang="zh-TW" altLang="en-US" dirty="0"/>
              <a:t>＜</a:t>
            </a:r>
            <a:r>
              <a:rPr kumimoji="1" lang="en-US" altLang="zh-TW" dirty="0"/>
              <a:t>1080P</a:t>
            </a:r>
            <a:r>
              <a:rPr kumimoji="1" lang="en-US" altLang="zh-TW" dirty="0" smtClean="0"/>
              <a:t>(</a:t>
            </a:r>
            <a:r>
              <a:rPr kumimoji="1" lang="en-US" altLang="zh-CN" dirty="0" smtClean="0"/>
              <a:t>a4</a:t>
            </a:r>
            <a:r>
              <a:rPr kumimoji="1" lang="en-US" altLang="zh-TW" dirty="0" smtClean="0"/>
              <a:t>) </a:t>
            </a:r>
            <a:r>
              <a:rPr kumimoji="1" lang="zh-TW" altLang="en-US" dirty="0"/>
              <a:t>的情况而百思不得其解。这种时候</a:t>
            </a:r>
            <a:r>
              <a:rPr kumimoji="1" lang="en-US" altLang="zh-TW" dirty="0"/>
              <a:t>720P</a:t>
            </a:r>
            <a:r>
              <a:rPr kumimoji="1" lang="en-US" altLang="zh-TW" dirty="0" smtClean="0"/>
              <a:t>(</a:t>
            </a:r>
            <a:r>
              <a:rPr kumimoji="1" lang="en-US" altLang="zh-CN" dirty="0" smtClean="0"/>
              <a:t>a3</a:t>
            </a:r>
            <a:r>
              <a:rPr kumimoji="1" lang="en-US" altLang="zh-TW" dirty="0" smtClean="0"/>
              <a:t>)</a:t>
            </a:r>
            <a:r>
              <a:rPr kumimoji="1" lang="zh-TW" altLang="en-US" dirty="0"/>
              <a:t>的画质要好于</a:t>
            </a:r>
            <a:r>
              <a:rPr kumimoji="1" lang="en-US" altLang="zh-TW" dirty="0"/>
              <a:t>1080P</a:t>
            </a:r>
            <a:r>
              <a:rPr kumimoji="1" lang="en-US" altLang="zh-TW" dirty="0" smtClean="0"/>
              <a:t>(</a:t>
            </a:r>
            <a:r>
              <a:rPr kumimoji="1" lang="en-US" altLang="zh-CN" dirty="0" smtClean="0"/>
              <a:t>a4</a:t>
            </a:r>
            <a:r>
              <a:rPr kumimoji="1" lang="en-US" altLang="zh-TW" dirty="0" smtClean="0"/>
              <a:t>)</a:t>
            </a:r>
            <a:r>
              <a:rPr kumimoji="1" lang="zh-TW" altLang="en-US" dirty="0"/>
              <a:t>，因为细节更为丰富</a:t>
            </a:r>
            <a:r>
              <a:rPr kumimoji="1" lang="zh-TW" altLang="en-US" dirty="0" smtClean="0"/>
              <a:t>。</a:t>
            </a:r>
            <a:endParaRPr kumimoji="1" lang="en-US" altLang="zh-TW" dirty="0" smtClean="0"/>
          </a:p>
          <a:p>
            <a:endParaRPr kumimoji="1" lang="en-US" altLang="zh-TW" dirty="0"/>
          </a:p>
          <a:p>
            <a:r>
              <a:rPr lang="zh-CN" altLang="en-US" dirty="0" smtClean="0"/>
              <a:t>再举一个例子：</a:t>
            </a:r>
            <a:r>
              <a:rPr lang="zh-CN" altLang="en-US" dirty="0" smtClean="0"/>
              <a:t>分辨率分别为</a:t>
            </a:r>
            <a:r>
              <a:rPr lang="en-US" altLang="zh-CN" dirty="0"/>
              <a:t>1280*720 </a:t>
            </a:r>
            <a:r>
              <a:rPr lang="zh-CN" altLang="en-US" dirty="0"/>
              <a:t>和 </a:t>
            </a:r>
            <a:r>
              <a:rPr lang="en-US" altLang="zh-CN" dirty="0"/>
              <a:t>720*</a:t>
            </a:r>
            <a:r>
              <a:rPr lang="en-US" altLang="zh-CN" dirty="0" smtClean="0"/>
              <a:t>480</a:t>
            </a:r>
            <a:r>
              <a:rPr lang="zh-CN" altLang="en-US" dirty="0" smtClean="0"/>
              <a:t> 同样的视频 经过相同</a:t>
            </a:r>
            <a:r>
              <a:rPr lang="en-US" altLang="zh-CN" dirty="0" smtClean="0"/>
              <a:t>H264</a:t>
            </a:r>
            <a:r>
              <a:rPr lang="zh-CN" altLang="en-US" dirty="0" smtClean="0"/>
              <a:t>编码 设置码率</a:t>
            </a:r>
            <a:r>
              <a:rPr lang="en-US" altLang="zh-CN" dirty="0" smtClean="0"/>
              <a:t>512KBPS</a:t>
            </a:r>
            <a:r>
              <a:rPr lang="zh-CN" altLang="en-US" dirty="0"/>
              <a:t>。 </a:t>
            </a:r>
            <a:r>
              <a:rPr lang="zh-CN" altLang="en-US" dirty="0" smtClean="0"/>
              <a:t>压缩后都</a:t>
            </a:r>
            <a:r>
              <a:rPr lang="zh-CN" altLang="en-US" dirty="0"/>
              <a:t>使用全屏（</a:t>
            </a:r>
            <a:r>
              <a:rPr lang="en-US" altLang="zh-CN" dirty="0"/>
              <a:t>14“ 1280*800</a:t>
            </a:r>
            <a:r>
              <a:rPr lang="zh-CN" altLang="en-US" dirty="0"/>
              <a:t>）查看</a:t>
            </a:r>
            <a:r>
              <a:rPr lang="zh-CN" altLang="en-US" dirty="0" smtClean="0"/>
              <a:t>，分辨率</a:t>
            </a:r>
            <a:r>
              <a:rPr lang="zh-CN" altLang="en-US" dirty="0"/>
              <a:t>低的感觉更</a:t>
            </a:r>
            <a:r>
              <a:rPr lang="zh-CN" altLang="en-US" dirty="0" smtClean="0"/>
              <a:t>清楚？</a:t>
            </a:r>
            <a:endParaRPr lang="en-US" altLang="zh-CN" dirty="0" smtClean="0"/>
          </a:p>
          <a:p>
            <a:r>
              <a:rPr lang="zh-CN" altLang="en-US" dirty="0"/>
              <a:t>该码率对</a:t>
            </a:r>
            <a:r>
              <a:rPr lang="en-US" altLang="zh-CN" dirty="0">
                <a:hlinkClick r:id="rId3"/>
              </a:rPr>
              <a:t>720p</a:t>
            </a:r>
            <a:r>
              <a:rPr lang="zh-CN" altLang="en-US" dirty="0">
                <a:hlinkClick r:id="rId3"/>
              </a:rPr>
              <a:t>而言太低，所以大量细节被压缩掉，而对</a:t>
            </a:r>
            <a:r>
              <a:rPr lang="en-US" altLang="zh-CN" dirty="0">
                <a:hlinkClick r:id="rId3"/>
              </a:rPr>
              <a:t>720×480</a:t>
            </a:r>
            <a:r>
              <a:rPr lang="zh-CN" altLang="en-US" dirty="0">
                <a:hlinkClick r:id="rId3"/>
              </a:rPr>
              <a:t>，被压缩的细节就比较少，最后看起来就清楚些</a:t>
            </a:r>
            <a:r>
              <a:rPr lang="zh-CN" altLang="en-US" dirty="0" smtClean="0">
                <a:hlinkClick r:id="rId3"/>
              </a:rPr>
              <a:t>。</a:t>
            </a:r>
            <a:endParaRPr lang="en-US" altLang="zh-CN" dirty="0" smtClean="0"/>
          </a:p>
        </p:txBody>
      </p:sp>
    </p:spTree>
    <p:extLst>
      <p:ext uri="{BB962C8B-B14F-4D97-AF65-F5344CB8AC3E}">
        <p14:creationId xmlns:p14="http://schemas.microsoft.com/office/powerpoint/2010/main" val="357946104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901" y="520700"/>
            <a:ext cx="8801100" cy="1231106"/>
          </a:xfrm>
          <a:prstGeom prst="rect">
            <a:avLst/>
          </a:prstGeom>
          <a:noFill/>
        </p:spPr>
        <p:txBody>
          <a:bodyPr wrap="square" rtlCol="0">
            <a:spAutoFit/>
          </a:bodyPr>
          <a:lstStyle/>
          <a:p>
            <a:r>
              <a:rPr lang="zh-CN" altLang="en-US" sz="2000" dirty="0"/>
              <a:t> </a:t>
            </a:r>
            <a:r>
              <a:rPr lang="zh-CN" altLang="en-US" sz="2000" dirty="0" smtClean="0"/>
              <a:t>码率设置原则</a:t>
            </a:r>
            <a:r>
              <a:rPr lang="zh-CN" altLang="en-US" sz="2000" dirty="0" smtClean="0"/>
              <a:t>：</a:t>
            </a:r>
            <a:r>
              <a:rPr lang="en-US" altLang="zh-CN" sz="2000" dirty="0" smtClean="0"/>
              <a:t>416</a:t>
            </a:r>
            <a:r>
              <a:rPr lang="zh-CN" altLang="en-US" sz="2000" dirty="0" smtClean="0"/>
              <a:t> * </a:t>
            </a:r>
            <a:r>
              <a:rPr lang="en-US" altLang="zh-CN" sz="2000" dirty="0" smtClean="0"/>
              <a:t>720</a:t>
            </a:r>
            <a:r>
              <a:rPr lang="zh-CN" altLang="en-US" sz="2000" dirty="0" smtClean="0"/>
              <a:t>  * </a:t>
            </a:r>
            <a:r>
              <a:rPr lang="zh-CN" altLang="zh-CN" sz="2000" dirty="0" smtClean="0"/>
              <a:t>2</a:t>
            </a:r>
            <a:r>
              <a:rPr lang="zh-CN" altLang="en-US" sz="2000" dirty="0" smtClean="0"/>
              <a:t>/</a:t>
            </a:r>
            <a:r>
              <a:rPr lang="en-US" altLang="zh-CN" sz="2000" dirty="0" smtClean="0"/>
              <a:t>3</a:t>
            </a:r>
            <a:r>
              <a:rPr lang="zh-CN" altLang="en-US" sz="2000" dirty="0" smtClean="0"/>
              <a:t> </a:t>
            </a:r>
            <a:r>
              <a:rPr lang="en-US" altLang="zh-CN" sz="2000" dirty="0" smtClean="0"/>
              <a:t>=</a:t>
            </a:r>
            <a:r>
              <a:rPr lang="zh-CN" altLang="en-US" sz="2000" dirty="0" smtClean="0"/>
              <a:t> </a:t>
            </a:r>
            <a:r>
              <a:rPr lang="en-US" altLang="zh-CN" sz="2000" dirty="0" smtClean="0"/>
              <a:t>449Kbps</a:t>
            </a:r>
            <a:endParaRPr lang="en-US" altLang="zh-CN" sz="2000" dirty="0" smtClean="0"/>
          </a:p>
          <a:p>
            <a:r>
              <a:rPr lang="zh-CN" altLang="zh-CN" dirty="0"/>
              <a:t> </a:t>
            </a:r>
            <a:r>
              <a:rPr lang="en-US" altLang="zh-CN" dirty="0" smtClean="0"/>
              <a:t>	</a:t>
            </a:r>
            <a:r>
              <a:rPr lang="zh-CN" altLang="en-US" dirty="0" smtClean="0"/>
              <a:t>理论上是这样</a:t>
            </a:r>
            <a:r>
              <a:rPr lang="zh-CN" altLang="en-US" dirty="0"/>
              <a:t>的，然而在我们肉眼分辨的范围内，当码率高到一定程度，感觉没有什么差别。所以码率设置有它的最优值，</a:t>
            </a:r>
            <a:r>
              <a:rPr lang="en-US" altLang="zh-CN" dirty="0"/>
              <a:t>H.264</a:t>
            </a:r>
            <a:r>
              <a:rPr lang="zh-CN" altLang="en-US" dirty="0"/>
              <a:t>（也叫</a:t>
            </a:r>
            <a:r>
              <a:rPr lang="en-US" altLang="zh-CN" dirty="0"/>
              <a:t>AVC</a:t>
            </a:r>
            <a:r>
              <a:rPr lang="zh-CN" altLang="en-US" dirty="0"/>
              <a:t>或</a:t>
            </a:r>
            <a:r>
              <a:rPr lang="en-US" altLang="zh-CN" dirty="0"/>
              <a:t>X.264</a:t>
            </a:r>
            <a:r>
              <a:rPr lang="zh-CN" altLang="en-US" dirty="0"/>
              <a:t>）的文档中，视频的建议码率如下：</a:t>
            </a:r>
            <a:endParaRPr kumimoji="1" lang="zh-CN" altLang="en-US" dirty="0"/>
          </a:p>
        </p:txBody>
      </p:sp>
      <p:pic>
        <p:nvPicPr>
          <p:cNvPr id="5" name="图片 4"/>
          <p:cNvPicPr>
            <a:picLocks noChangeAspect="1"/>
          </p:cNvPicPr>
          <p:nvPr/>
        </p:nvPicPr>
        <p:blipFill>
          <a:blip r:embed="rId3"/>
          <a:stretch>
            <a:fillRect/>
          </a:stretch>
        </p:blipFill>
        <p:spPr>
          <a:xfrm>
            <a:off x="0" y="2059583"/>
            <a:ext cx="9144000" cy="1427644"/>
          </a:xfrm>
          <a:prstGeom prst="rect">
            <a:avLst/>
          </a:prstGeom>
        </p:spPr>
      </p:pic>
      <p:pic>
        <p:nvPicPr>
          <p:cNvPr id="6" name="图片 5"/>
          <p:cNvPicPr>
            <a:picLocks noChangeAspect="1"/>
          </p:cNvPicPr>
          <p:nvPr/>
        </p:nvPicPr>
        <p:blipFill>
          <a:blip r:embed="rId4"/>
          <a:stretch>
            <a:fillRect/>
          </a:stretch>
        </p:blipFill>
        <p:spPr>
          <a:xfrm>
            <a:off x="0" y="4219849"/>
            <a:ext cx="9144000" cy="2638151"/>
          </a:xfrm>
          <a:prstGeom prst="rect">
            <a:avLst/>
          </a:prstGeom>
        </p:spPr>
      </p:pic>
      <p:sp>
        <p:nvSpPr>
          <p:cNvPr id="7" name="文本框 6"/>
          <p:cNvSpPr txBox="1"/>
          <p:nvPr/>
        </p:nvSpPr>
        <p:spPr>
          <a:xfrm>
            <a:off x="215900" y="3910568"/>
            <a:ext cx="2209249" cy="369332"/>
          </a:xfrm>
          <a:prstGeom prst="rect">
            <a:avLst/>
          </a:prstGeom>
          <a:noFill/>
        </p:spPr>
        <p:txBody>
          <a:bodyPr wrap="square" rtlCol="0">
            <a:spAutoFit/>
          </a:bodyPr>
          <a:lstStyle/>
          <a:p>
            <a:r>
              <a:rPr lang="zh-CN" altLang="en-US" b="1" dirty="0"/>
              <a:t>手机设置码率建议</a:t>
            </a:r>
            <a:endParaRPr kumimoji="1" lang="zh-CN" altLang="en-US" dirty="0"/>
          </a:p>
        </p:txBody>
      </p:sp>
    </p:spTree>
    <p:extLst>
      <p:ext uri="{BB962C8B-B14F-4D97-AF65-F5344CB8AC3E}">
        <p14:creationId xmlns:p14="http://schemas.microsoft.com/office/powerpoint/2010/main" val="338504939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64473" y="0"/>
            <a:ext cx="7144094" cy="5632312"/>
          </a:xfrm>
          <a:prstGeom prst="rect">
            <a:avLst/>
          </a:prstGeom>
          <a:noFill/>
        </p:spPr>
        <p:txBody>
          <a:bodyPr wrap="square" rtlCol="0">
            <a:spAutoFit/>
          </a:bodyPr>
          <a:lstStyle/>
          <a:p>
            <a:r>
              <a:rPr kumimoji="1" lang="en-US" altLang="zh-CN" dirty="0" smtClean="0"/>
              <a:t>BP</a:t>
            </a:r>
            <a:r>
              <a:rPr kumimoji="1" lang="zh-CN" altLang="en-US" dirty="0" smtClean="0"/>
              <a:t>（</a:t>
            </a:r>
            <a:r>
              <a:rPr kumimoji="1" lang="en-US" altLang="zh-CN" dirty="0" smtClean="0"/>
              <a:t>base</a:t>
            </a:r>
            <a:r>
              <a:rPr kumimoji="1" lang="zh-CN" altLang="en-US" dirty="0" smtClean="0"/>
              <a:t> </a:t>
            </a:r>
            <a:r>
              <a:rPr kumimoji="1" lang="en-US" altLang="zh-CN" dirty="0" smtClean="0"/>
              <a:t>profile</a:t>
            </a:r>
            <a:r>
              <a:rPr kumimoji="1" lang="zh-CN" altLang="en-US" dirty="0" smtClean="0"/>
              <a:t>），</a:t>
            </a:r>
            <a:r>
              <a:rPr kumimoji="1" lang="en-US" altLang="zh-CN" dirty="0" smtClean="0"/>
              <a:t>EP</a:t>
            </a:r>
            <a:r>
              <a:rPr kumimoji="1" lang="zh-CN" altLang="en-US" dirty="0" smtClean="0"/>
              <a:t>（</a:t>
            </a:r>
            <a:r>
              <a:rPr kumimoji="1" lang="en-US" altLang="zh-CN" dirty="0" smtClean="0"/>
              <a:t>extended</a:t>
            </a:r>
            <a:r>
              <a:rPr kumimoji="1" lang="zh-CN" altLang="en-US" dirty="0" smtClean="0"/>
              <a:t> </a:t>
            </a:r>
            <a:r>
              <a:rPr kumimoji="1" lang="en-US" altLang="zh-CN" dirty="0" smtClean="0"/>
              <a:t>profile</a:t>
            </a:r>
            <a:r>
              <a:rPr kumimoji="1" lang="zh-CN" altLang="en-US" dirty="0" smtClean="0"/>
              <a:t>），</a:t>
            </a:r>
            <a:r>
              <a:rPr kumimoji="1" lang="en-US" altLang="zh-CN" dirty="0" smtClean="0"/>
              <a:t>HP</a:t>
            </a:r>
            <a:r>
              <a:rPr kumimoji="1" lang="zh-CN" altLang="en-US" dirty="0" smtClean="0"/>
              <a:t>（</a:t>
            </a:r>
            <a:r>
              <a:rPr kumimoji="1" lang="en-US" altLang="zh-CN" dirty="0" err="1" smtClean="0"/>
              <a:t>hight</a:t>
            </a:r>
            <a:r>
              <a:rPr kumimoji="1" lang="zh-CN" altLang="en-US" dirty="0" smtClean="0"/>
              <a:t> </a:t>
            </a:r>
            <a:r>
              <a:rPr kumimoji="1" lang="en-US" altLang="zh-CN" dirty="0" smtClean="0"/>
              <a:t>profile</a:t>
            </a:r>
            <a:r>
              <a:rPr kumimoji="1" lang="zh-CN" altLang="en-US" dirty="0" smtClean="0"/>
              <a:t>）：</a:t>
            </a:r>
            <a:r>
              <a:rPr kumimoji="1" lang="en-US" altLang="zh-CN" dirty="0" smtClean="0"/>
              <a:t>H264</a:t>
            </a:r>
            <a:r>
              <a:rPr kumimoji="1" lang="zh-CN" altLang="en-US" dirty="0" smtClean="0"/>
              <a:t>一个编码参数设置。如</a:t>
            </a:r>
            <a:r>
              <a:rPr lang="en-US" altLang="zh-CN" dirty="0"/>
              <a:t>AVVideoProfileLevelH264Baseline31</a:t>
            </a:r>
            <a:endParaRPr kumimoji="1" lang="en-US" altLang="zh-CN" dirty="0" smtClean="0"/>
          </a:p>
          <a:p>
            <a:endParaRPr kumimoji="1" lang="en-US" altLang="zh-TW" dirty="0" smtClean="0"/>
          </a:p>
          <a:p>
            <a:r>
              <a:rPr kumimoji="1" lang="zh-TW" altLang="en-US" dirty="0" smtClean="0"/>
              <a:t>实时</a:t>
            </a:r>
            <a:r>
              <a:rPr kumimoji="1" lang="zh-TW" altLang="en-US" dirty="0"/>
              <a:t>直播：</a:t>
            </a:r>
          </a:p>
          <a:p>
            <a:r>
              <a:rPr kumimoji="1" lang="zh-TW" altLang="en-US" dirty="0"/>
              <a:t>		低清</a:t>
            </a:r>
            <a:r>
              <a:rPr kumimoji="1" lang="en-US" altLang="zh-TW" dirty="0"/>
              <a:t>Baseline Level 1.3</a:t>
            </a:r>
          </a:p>
          <a:p>
            <a:r>
              <a:rPr kumimoji="1" lang="en-US" altLang="zh-TW" dirty="0"/>
              <a:t>		</a:t>
            </a:r>
            <a:r>
              <a:rPr kumimoji="1" lang="zh-TW" altLang="en-US" dirty="0"/>
              <a:t>标清</a:t>
            </a:r>
            <a:r>
              <a:rPr kumimoji="1" lang="en-US" altLang="zh-TW" dirty="0"/>
              <a:t>Baseline Level 3</a:t>
            </a:r>
          </a:p>
          <a:p>
            <a:r>
              <a:rPr kumimoji="1" lang="en-US" altLang="zh-TW" dirty="0"/>
              <a:t>		</a:t>
            </a:r>
            <a:r>
              <a:rPr kumimoji="1" lang="zh-TW" altLang="en-US" dirty="0"/>
              <a:t>半高清</a:t>
            </a:r>
            <a:r>
              <a:rPr kumimoji="1" lang="en-US" altLang="zh-TW" dirty="0"/>
              <a:t>Baseline Level 3.1</a:t>
            </a:r>
          </a:p>
          <a:p>
            <a:r>
              <a:rPr kumimoji="1" lang="en-US" altLang="zh-TW" dirty="0"/>
              <a:t>		</a:t>
            </a:r>
            <a:r>
              <a:rPr kumimoji="1" lang="zh-TW" altLang="en-US" dirty="0"/>
              <a:t>全高清</a:t>
            </a:r>
            <a:r>
              <a:rPr kumimoji="1" lang="en-US" altLang="zh-TW" dirty="0"/>
              <a:t>Baseline Level 4.1</a:t>
            </a:r>
          </a:p>
          <a:p>
            <a:r>
              <a:rPr kumimoji="1" lang="zh-TW" altLang="en-US" dirty="0"/>
              <a:t>存储媒体：</a:t>
            </a:r>
          </a:p>
          <a:p>
            <a:r>
              <a:rPr kumimoji="1" lang="zh-TW" altLang="en-US" dirty="0"/>
              <a:t>		低清 </a:t>
            </a:r>
            <a:r>
              <a:rPr kumimoji="1" lang="en-US" altLang="zh-TW" dirty="0"/>
              <a:t>Main Level 1.3</a:t>
            </a:r>
          </a:p>
          <a:p>
            <a:r>
              <a:rPr kumimoji="1" lang="en-US" altLang="zh-TW" dirty="0"/>
              <a:t>		</a:t>
            </a:r>
            <a:r>
              <a:rPr kumimoji="1" lang="zh-TW" altLang="en-US" dirty="0"/>
              <a:t>标清 </a:t>
            </a:r>
            <a:r>
              <a:rPr kumimoji="1" lang="en-US" altLang="zh-TW" dirty="0"/>
              <a:t>Main Level 3</a:t>
            </a:r>
          </a:p>
          <a:p>
            <a:r>
              <a:rPr kumimoji="1" lang="en-US" altLang="zh-TW" dirty="0"/>
              <a:t>		</a:t>
            </a:r>
            <a:r>
              <a:rPr kumimoji="1" lang="zh-TW" altLang="en-US" dirty="0"/>
              <a:t>半高清 </a:t>
            </a:r>
            <a:r>
              <a:rPr kumimoji="1" lang="en-US" altLang="zh-TW" dirty="0"/>
              <a:t>Main Level 3.1</a:t>
            </a:r>
          </a:p>
          <a:p>
            <a:r>
              <a:rPr kumimoji="1" lang="en-US" altLang="zh-TW" dirty="0"/>
              <a:t>		</a:t>
            </a:r>
            <a:r>
              <a:rPr kumimoji="1" lang="zh-TW" altLang="en-US" dirty="0"/>
              <a:t>全高清 </a:t>
            </a:r>
            <a:r>
              <a:rPr kumimoji="1" lang="en-US" altLang="zh-TW" dirty="0"/>
              <a:t>Main Level 4.1</a:t>
            </a:r>
          </a:p>
          <a:p>
            <a:r>
              <a:rPr kumimoji="1" lang="zh-TW" altLang="en-US" dirty="0"/>
              <a:t>高清存储：</a:t>
            </a:r>
          </a:p>
          <a:p>
            <a:r>
              <a:rPr kumimoji="1" lang="zh-TW" altLang="en-US" dirty="0"/>
              <a:t>		半高清 </a:t>
            </a:r>
            <a:r>
              <a:rPr kumimoji="1" lang="en-US" altLang="zh-TW" dirty="0"/>
              <a:t>High Level 3.1</a:t>
            </a:r>
          </a:p>
          <a:p>
            <a:r>
              <a:rPr kumimoji="1" lang="en-US" altLang="zh-TW" dirty="0"/>
              <a:t>		</a:t>
            </a:r>
            <a:r>
              <a:rPr kumimoji="1" lang="zh-TW" altLang="en-US" dirty="0"/>
              <a:t>全高清 </a:t>
            </a:r>
            <a:r>
              <a:rPr kumimoji="1" lang="en-US" altLang="zh-TW" dirty="0"/>
              <a:t>High Level 4.1</a:t>
            </a:r>
          </a:p>
          <a:p>
            <a:r>
              <a:rPr kumimoji="1" lang="en-US" altLang="zh-TW" dirty="0" err="1"/>
              <a:t>iPad</a:t>
            </a:r>
            <a:r>
              <a:rPr kumimoji="1" lang="en-US" altLang="zh-TW" dirty="0"/>
              <a:t> </a:t>
            </a:r>
            <a:r>
              <a:rPr kumimoji="1" lang="zh-TW" altLang="en-US" dirty="0"/>
              <a:t>支持：</a:t>
            </a:r>
          </a:p>
          <a:p>
            <a:r>
              <a:rPr kumimoji="1" lang="zh-TW" altLang="en-US" dirty="0"/>
              <a:t>		</a:t>
            </a:r>
            <a:r>
              <a:rPr kumimoji="1" lang="en-US" altLang="zh-TW" dirty="0"/>
              <a:t>Baseline Level 1-3.1</a:t>
            </a:r>
          </a:p>
          <a:p>
            <a:r>
              <a:rPr kumimoji="1" lang="en-US" altLang="zh-TW" dirty="0"/>
              <a:t>		Main Level 1-3.1</a:t>
            </a:r>
          </a:p>
          <a:p>
            <a:r>
              <a:rPr kumimoji="1" lang="en-US" altLang="zh-TW" dirty="0"/>
              <a:t>		High Level 1-</a:t>
            </a:r>
            <a:r>
              <a:rPr kumimoji="1" lang="en-US" altLang="zh-TW" dirty="0" smtClean="0"/>
              <a:t>3.1</a:t>
            </a:r>
            <a:endParaRPr kumimoji="1" lang="en-US" altLang="zh-TW" dirty="0"/>
          </a:p>
        </p:txBody>
      </p:sp>
    </p:spTree>
    <p:extLst>
      <p:ext uri="{BB962C8B-B14F-4D97-AF65-F5344CB8AC3E}">
        <p14:creationId xmlns:p14="http://schemas.microsoft.com/office/powerpoint/2010/main" val="96562784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1547</TotalTime>
  <Words>1653</Words>
  <Application>Microsoft Macintosh PowerPoint</Application>
  <PresentationFormat>全屏显示(4:3)</PresentationFormat>
  <Paragraphs>316</Paragraphs>
  <Slides>30</Slides>
  <Notes>6</Notes>
  <HiddenSlides>0</HiddenSlides>
  <MMClips>0</MMClips>
  <ScaleCrop>false</ScaleCrop>
  <HeadingPairs>
    <vt:vector size="4" baseType="variant">
      <vt:variant>
        <vt:lpstr>主题</vt:lpstr>
      </vt:variant>
      <vt:variant>
        <vt:i4>1</vt:i4>
      </vt:variant>
      <vt:variant>
        <vt:lpstr>幻灯片标题</vt:lpstr>
      </vt:variant>
      <vt:variant>
        <vt:i4>30</vt:i4>
      </vt:variant>
    </vt:vector>
  </HeadingPairs>
  <TitlesOfParts>
    <vt:vector size="31" baseType="lpstr">
      <vt:lpstr>Office 主题</vt:lpstr>
      <vt:lpstr>视频直播，你我它</vt:lpstr>
      <vt:lpstr>分享知识主要围绕以下场景</vt:lpstr>
      <vt:lpstr>视频直播相关流程及技术环节</vt:lpstr>
      <vt:lpstr>初步认识视频</vt:lpstr>
      <vt:lpstr>理解视频的实时传输﻿﻿ </vt:lpstr>
      <vt:lpstr>PowerPoint 演示文稿</vt:lpstr>
      <vt:lpstr>PowerPoint 演示文稿</vt:lpstr>
      <vt:lpstr>PowerPoint 演示文稿</vt:lpstr>
      <vt:lpstr>PowerPoint 演示文稿</vt:lpstr>
      <vt:lpstr>PowerPoint 演示文稿</vt:lpstr>
      <vt:lpstr>粗略估计一个YUV420图片数据大小</vt:lpstr>
      <vt:lpstr>影响视觉体验的直播性能指标﻿﻿</vt:lpstr>
      <vt:lpstr>延迟</vt:lpstr>
      <vt:lpstr>逻辑延迟（协议延迟）</vt:lpstr>
      <vt:lpstr>抖动 Jitter</vt:lpstr>
      <vt:lpstr>七牛推流</vt:lpstr>
      <vt:lpstr>直播中一些注意事项</vt:lpstr>
      <vt:lpstr>PowerPoint 演示文稿</vt:lpstr>
      <vt:lpstr>PowerPoint 演示文稿</vt:lpstr>
      <vt:lpstr>秒卡优化</vt:lpstr>
      <vt:lpstr>避免卡顿</vt:lpstr>
      <vt:lpstr>Ios 代码逻辑</vt:lpstr>
      <vt:lpstr>PowerPoint 演示文稿</vt:lpstr>
      <vt:lpstr>PowerPoint 演示文稿</vt:lpstr>
      <vt:lpstr>PowerPoint 演示文稿</vt:lpstr>
      <vt:lpstr>PowerPoint 演示文稿</vt:lpstr>
      <vt:lpstr>视频直播之-IJKPlayer调研</vt:lpstr>
      <vt:lpstr>IJKPlayer简介</vt:lpstr>
      <vt:lpstr>PowerPoint 演示文稿</vt:lpstr>
      <vt:lpstr>特别鸣谢</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视频直播之-IJKPlayer调研</dc:title>
  <dc:creator>123 upworld</dc:creator>
  <cp:lastModifiedBy>123 upworld</cp:lastModifiedBy>
  <cp:revision>77</cp:revision>
  <dcterms:created xsi:type="dcterms:W3CDTF">2016-09-19T02:42:20Z</dcterms:created>
  <dcterms:modified xsi:type="dcterms:W3CDTF">2016-09-23T08:20:35Z</dcterms:modified>
</cp:coreProperties>
</file>

<file path=docProps/thumbnail.jpeg>
</file>